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60" r:id="rId3"/>
    <p:sldId id="296" r:id="rId4"/>
    <p:sldId id="298" r:id="rId5"/>
    <p:sldId id="319" r:id="rId6"/>
    <p:sldId id="266" r:id="rId7"/>
    <p:sldId id="268" r:id="rId8"/>
    <p:sldId id="270" r:id="rId9"/>
    <p:sldId id="272" r:id="rId10"/>
    <p:sldId id="273" r:id="rId11"/>
    <p:sldId id="274" r:id="rId12"/>
    <p:sldId id="299" r:id="rId13"/>
    <p:sldId id="300" r:id="rId14"/>
    <p:sldId id="276" r:id="rId15"/>
    <p:sldId id="277" r:id="rId16"/>
    <p:sldId id="301" r:id="rId17"/>
    <p:sldId id="282" r:id="rId18"/>
    <p:sldId id="302" r:id="rId19"/>
    <p:sldId id="303" r:id="rId20"/>
    <p:sldId id="280" r:id="rId21"/>
    <p:sldId id="341" r:id="rId22"/>
    <p:sldId id="342" r:id="rId23"/>
    <p:sldId id="343" r:id="rId24"/>
    <p:sldId id="289" r:id="rId25"/>
    <p:sldId id="316" r:id="rId26"/>
    <p:sldId id="292" r:id="rId27"/>
    <p:sldId id="324" r:id="rId28"/>
    <p:sldId id="325" r:id="rId29"/>
    <p:sldId id="293" r:id="rId30"/>
    <p:sldId id="286" r:id="rId31"/>
    <p:sldId id="311" r:id="rId32"/>
    <p:sldId id="287" r:id="rId33"/>
    <p:sldId id="288" r:id="rId34"/>
    <p:sldId id="312" r:id="rId35"/>
    <p:sldId id="323" r:id="rId36"/>
    <p:sldId id="313" r:id="rId37"/>
    <p:sldId id="315" r:id="rId38"/>
    <p:sldId id="314" r:id="rId39"/>
    <p:sldId id="318" r:id="rId40"/>
    <p:sldId id="327" r:id="rId41"/>
    <p:sldId id="328" r:id="rId42"/>
    <p:sldId id="330" r:id="rId43"/>
    <p:sldId id="326" r:id="rId44"/>
    <p:sldId id="340" r:id="rId45"/>
    <p:sldId id="331" r:id="rId46"/>
    <p:sldId id="332" r:id="rId47"/>
    <p:sldId id="334" r:id="rId48"/>
    <p:sldId id="335" r:id="rId49"/>
    <p:sldId id="336" r:id="rId50"/>
    <p:sldId id="338" r:id="rId51"/>
  </p:sldIdLst>
  <p:sldSz cx="2743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20" autoAdjust="0"/>
    <p:restoredTop sz="94406" autoAdjust="0"/>
  </p:normalViewPr>
  <p:slideViewPr>
    <p:cSldViewPr>
      <p:cViewPr>
        <p:scale>
          <a:sx n="60" d="100"/>
          <a:sy n="60" d="100"/>
        </p:scale>
        <p:origin x="3600" y="-1080"/>
      </p:cViewPr>
      <p:guideLst>
        <p:guide orient="horz" pos="2160"/>
        <p:guide pos="86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3190B6-989B-40E7-BC64-AC0D213CC68D}" type="datetimeFigureOut">
              <a:rPr lang="en-US" smtClean="0"/>
              <a:t>4/13/2014</a:t>
            </a:fld>
            <a:endParaRPr lang="en-US"/>
          </a:p>
        </p:txBody>
      </p:sp>
      <p:sp>
        <p:nvSpPr>
          <p:cNvPr id="4" name="Slide Image Placeholder 3"/>
          <p:cNvSpPr>
            <a:spLocks noGrp="1" noRot="1" noChangeAspect="1"/>
          </p:cNvSpPr>
          <p:nvPr>
            <p:ph type="sldImg" idx="2"/>
          </p:nvPr>
        </p:nvSpPr>
        <p:spPr>
          <a:xfrm>
            <a:off x="-3429000" y="685800"/>
            <a:ext cx="1371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B9621A-5130-4751-8BB3-3F32113F0F70}" type="slidenum">
              <a:rPr lang="en-US" smtClean="0"/>
              <a:t>‹#›</a:t>
            </a:fld>
            <a:endParaRPr lang="en-US"/>
          </a:p>
        </p:txBody>
      </p:sp>
    </p:spTree>
    <p:extLst>
      <p:ext uri="{BB962C8B-B14F-4D97-AF65-F5344CB8AC3E}">
        <p14:creationId xmlns:p14="http://schemas.microsoft.com/office/powerpoint/2010/main" val="1548971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9621A-5130-4751-8BB3-3F32113F0F70}" type="slidenum">
              <a:rPr lang="en-US" smtClean="0"/>
              <a:t>12</a:t>
            </a:fld>
            <a:endParaRPr lang="en-US"/>
          </a:p>
        </p:txBody>
      </p:sp>
    </p:spTree>
    <p:extLst>
      <p:ext uri="{BB962C8B-B14F-4D97-AF65-F5344CB8AC3E}">
        <p14:creationId xmlns:p14="http://schemas.microsoft.com/office/powerpoint/2010/main" val="3972100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9621A-5130-4751-8BB3-3F32113F0F70}" type="slidenum">
              <a:rPr lang="en-US" smtClean="0"/>
              <a:t>17</a:t>
            </a:fld>
            <a:endParaRPr lang="en-US"/>
          </a:p>
        </p:txBody>
      </p:sp>
    </p:spTree>
    <p:extLst>
      <p:ext uri="{BB962C8B-B14F-4D97-AF65-F5344CB8AC3E}">
        <p14:creationId xmlns:p14="http://schemas.microsoft.com/office/powerpoint/2010/main" val="2163270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B9621A-5130-4751-8BB3-3F32113F0F70}" type="slidenum">
              <a:rPr lang="en-US" smtClean="0"/>
              <a:t>24</a:t>
            </a:fld>
            <a:endParaRPr lang="en-US"/>
          </a:p>
        </p:txBody>
      </p:sp>
    </p:spTree>
    <p:extLst>
      <p:ext uri="{BB962C8B-B14F-4D97-AF65-F5344CB8AC3E}">
        <p14:creationId xmlns:p14="http://schemas.microsoft.com/office/powerpoint/2010/main" val="1207468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2130426"/>
            <a:ext cx="23317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4114800" y="3886200"/>
            <a:ext cx="19202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888200" y="274639"/>
            <a:ext cx="6172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274639"/>
            <a:ext cx="18059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9" y="4406901"/>
            <a:ext cx="23317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166939" y="2906713"/>
            <a:ext cx="23317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600201"/>
            <a:ext cx="12115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3944600" y="1600201"/>
            <a:ext cx="12115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1535113"/>
            <a:ext cx="1212056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2174875"/>
            <a:ext cx="1212056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3935077" y="1535113"/>
            <a:ext cx="12125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3935077" y="2174875"/>
            <a:ext cx="12125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2" y="273050"/>
            <a:ext cx="90249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0725150" y="273051"/>
            <a:ext cx="153352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371602" y="1435101"/>
            <a:ext cx="90249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4" y="4800600"/>
            <a:ext cx="16459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5376864" y="612775"/>
            <a:ext cx="16459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5376864" y="5367338"/>
            <a:ext cx="16459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274638"/>
            <a:ext cx="24688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371600" y="1600201"/>
            <a:ext cx="24688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371600" y="6356351"/>
            <a:ext cx="640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4/13/2014</a:t>
            </a:fld>
            <a:endParaRPr lang="en-US"/>
          </a:p>
        </p:txBody>
      </p:sp>
      <p:sp>
        <p:nvSpPr>
          <p:cNvPr id="5" name="Footer Placeholder 4"/>
          <p:cNvSpPr>
            <a:spLocks noGrp="1"/>
          </p:cNvSpPr>
          <p:nvPr>
            <p:ph type="ftr" sz="quarter" idx="3"/>
          </p:nvPr>
        </p:nvSpPr>
        <p:spPr>
          <a:xfrm>
            <a:off x="9372600" y="6356351"/>
            <a:ext cx="8686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659600" y="6356351"/>
            <a:ext cx="6400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8.emf"/><Relationship Id="rId4" Type="http://schemas.openxmlformats.org/officeDocument/2006/relationships/package" Target="../embeddings/Microsoft_Excel_Worksheet1.xlsx"/></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27.emf"/><Relationship Id="rId4" Type="http://schemas.openxmlformats.org/officeDocument/2006/relationships/package" Target="../embeddings/Microsoft_Excel_Worksheet2.xlsx"/></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35.jpg"/><Relationship Id="rId4" Type="http://schemas.openxmlformats.org/officeDocument/2006/relationships/image" Target="../media/image34.emf"/></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39.emf"/><Relationship Id="rId5" Type="http://schemas.openxmlformats.org/officeDocument/2006/relationships/package" Target="../embeddings/Microsoft_Excel_Worksheet4.xlsx"/><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43.emf"/><Relationship Id="rId5" Type="http://schemas.openxmlformats.org/officeDocument/2006/relationships/package" Target="../embeddings/Microsoft_Excel_Worksheet5.xlsx"/><Relationship Id="rId4"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49.jpeg"/><Relationship Id="rId4" Type="http://schemas.openxmlformats.org/officeDocument/2006/relationships/image" Target="../media/image48.emf"/></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B2dNsd2xux0teM&amp;tbnid=fwkExSdMgDLdsM:&amp;ved=0CAUQjRw&amp;url=http://wallpapersus.com/wind-blowing-grass/&amp;ei=SatBU_CVE4nesAT6u4H4BA&amp;psig=AFQjCNG8Yol6ETeuVdjFVtxnM5tEzqmyGA&amp;ust=1396898881524604" TargetMode="External"/><Relationship Id="rId2" Type="http://schemas.openxmlformats.org/officeDocument/2006/relationships/image" Target="../media/image56.jpeg"/><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kqal7osSYwXeXM&amp;tbnid=WBhOGHyJcF8b1M:&amp;ved=0CAUQjRw&amp;url=http://matthewdurrphotography.com/2012/06/11/lens-review-nikon-35mm-f2-5-series-e/&amp;ei=aqxBU-yaIbjIsASsm4GIAw&amp;psig=AFQjCNFLy_h05pX_uKy9p6b7eol89MnHqA&amp;ust=1396899222092709" TargetMode="External"/><Relationship Id="rId2" Type="http://schemas.openxmlformats.org/officeDocument/2006/relationships/image" Target="../media/image59.jpeg"/><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5.jpg"/><Relationship Id="rId5" Type="http://schemas.microsoft.com/office/2007/relationships/hdphoto" Target="../media/hdphoto2.wdp"/><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6.jpeg"/><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6.jpeg"/><Relationship Id="rId1" Type="http://schemas.openxmlformats.org/officeDocument/2006/relationships/slideLayout" Target="../slideLayouts/slideLayout1.xml"/><Relationship Id="rId6" Type="http://schemas.openxmlformats.org/officeDocument/2006/relationships/image" Target="../media/image69.jpeg"/><Relationship Id="rId5" Type="http://schemas.microsoft.com/office/2007/relationships/hdphoto" Target="../media/hdphoto5.wdp"/><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69.jpeg"/><Relationship Id="rId2" Type="http://schemas.openxmlformats.org/officeDocument/2006/relationships/image" Target="../media/image70.jpe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68.jpeg"/><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6.jpeg"/><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morphopedia.com/projects/perot-museum-of-nature-and-science-1/gallery/drawings/1/" TargetMode="Externa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1.xml"/><Relationship Id="rId4" Type="http://schemas.openxmlformats.org/officeDocument/2006/relationships/image" Target="../media/image83.JP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morphopedia.com/projects/perot-museum-of-nature-and-science-1/gallery/drawings/1/" TargetMode="Externa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1"/>
          <p:cNvSpPr>
            <a:spLocks noGrp="1"/>
          </p:cNvSpPr>
          <p:nvPr>
            <p:ph type="ctrTitle"/>
          </p:nvPr>
        </p:nvSpPr>
        <p:spPr>
          <a:xfrm>
            <a:off x="9144000" y="2488765"/>
            <a:ext cx="9144000" cy="1524000"/>
          </a:xfrm>
        </p:spPr>
        <p:txBody>
          <a:bodyPr>
            <a:noAutofit/>
          </a:bodyPr>
          <a:lstStyle/>
          <a:p>
            <a:r>
              <a:rPr lang="en-US" dirty="0" smtClean="0">
                <a:solidFill>
                  <a:schemeClr val="tx1">
                    <a:lumMod val="85000"/>
                  </a:schemeClr>
                </a:solidFill>
              </a:rPr>
              <a:t>Perot Museum of </a:t>
            </a:r>
            <a:r>
              <a:rPr lang="en-US" dirty="0" smtClean="0">
                <a:solidFill>
                  <a:srgbClr val="92D050"/>
                </a:solidFill>
              </a:rPr>
              <a:t>Nature</a:t>
            </a:r>
            <a:r>
              <a:rPr lang="en-US" dirty="0" smtClean="0">
                <a:solidFill>
                  <a:schemeClr val="tx1">
                    <a:lumMod val="85000"/>
                  </a:schemeClr>
                </a:solidFill>
              </a:rPr>
              <a:t> and </a:t>
            </a:r>
            <a:r>
              <a:rPr lang="en-US" dirty="0" smtClean="0">
                <a:solidFill>
                  <a:srgbClr val="00B0F0"/>
                </a:solidFill>
              </a:rPr>
              <a:t>Science</a:t>
            </a:r>
            <a:r>
              <a:rPr lang="en-US" dirty="0" smtClean="0">
                <a:solidFill>
                  <a:schemeClr val="tx1">
                    <a:lumMod val="85000"/>
                  </a:schemeClr>
                </a:solidFill>
              </a:rPr>
              <a:t/>
            </a:r>
            <a:br>
              <a:rPr lang="en-US" dirty="0" smtClean="0">
                <a:solidFill>
                  <a:schemeClr val="tx1">
                    <a:lumMod val="85000"/>
                  </a:schemeClr>
                </a:solidFill>
              </a:rPr>
            </a:br>
            <a:r>
              <a:rPr lang="en-US" sz="3200" dirty="0" smtClean="0">
                <a:solidFill>
                  <a:schemeClr val="tx1">
                    <a:lumMod val="85000"/>
                  </a:schemeClr>
                </a:solidFill>
              </a:rPr>
              <a:t>Final Lighting Design Presentation</a:t>
            </a:r>
            <a:endParaRPr lang="en-US" sz="3200" dirty="0">
              <a:solidFill>
                <a:schemeClr val="tx1">
                  <a:lumMod val="85000"/>
                </a:schemeClr>
              </a:solidFill>
            </a:endParaRPr>
          </a:p>
        </p:txBody>
      </p:sp>
      <p:sp>
        <p:nvSpPr>
          <p:cNvPr id="54" name="Subtitle 53"/>
          <p:cNvSpPr>
            <a:spLocks noGrp="1"/>
          </p:cNvSpPr>
          <p:nvPr>
            <p:ph type="subTitle" idx="1"/>
          </p:nvPr>
        </p:nvSpPr>
        <p:spPr>
          <a:xfrm>
            <a:off x="8606590" y="6324600"/>
            <a:ext cx="9986210" cy="1752600"/>
          </a:xfrm>
        </p:spPr>
        <p:txBody>
          <a:bodyPr>
            <a:normAutofit/>
          </a:bodyPr>
          <a:lstStyle/>
          <a:p>
            <a:r>
              <a:rPr lang="en-US" sz="2400" dirty="0" err="1" smtClean="0"/>
              <a:t>Yucheng</a:t>
            </a:r>
            <a:r>
              <a:rPr lang="en-US" sz="2400" dirty="0" smtClean="0"/>
              <a:t> Lu, </a:t>
            </a:r>
            <a:r>
              <a:rPr lang="en-US" sz="2400" dirty="0" err="1" smtClean="0"/>
              <a:t>Lighting|Electrical</a:t>
            </a:r>
            <a:r>
              <a:rPr lang="en-US" sz="2400" dirty="0" smtClean="0"/>
              <a:t>, Adviser: Shawn Good</a:t>
            </a:r>
            <a:endParaRPr lang="en-US" sz="2400" dirty="0"/>
          </a:p>
        </p:txBody>
      </p:sp>
    </p:spTree>
    <p:extLst>
      <p:ext uri="{BB962C8B-B14F-4D97-AF65-F5344CB8AC3E}">
        <p14:creationId xmlns:p14="http://schemas.microsoft.com/office/powerpoint/2010/main" val="369335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a:solidFill>
                  <a:schemeClr val="tx1">
                    <a:lumMod val="85000"/>
                  </a:schemeClr>
                </a:solidFill>
                <a:ea typeface="+mj-ea"/>
                <a:cs typeface="+mj-cs"/>
              </a:rPr>
              <a:t>Project History</a:t>
            </a:r>
          </a:p>
          <a:p>
            <a:pPr algn="l">
              <a:spcBef>
                <a:spcPts val="3000"/>
              </a:spcBef>
            </a:pPr>
            <a:r>
              <a:rPr lang="en-US" sz="2800" b="1" dirty="0">
                <a:solidFill>
                  <a:schemeClr val="accent6"/>
                </a:solidFill>
              </a:rPr>
              <a:t>Building Overview</a:t>
            </a:r>
          </a:p>
          <a:p>
            <a:pPr algn="l">
              <a:spcBef>
                <a:spcPts val="3000"/>
              </a:spcBef>
            </a:pPr>
            <a:r>
              <a:rPr lang="en-US" sz="2800" dirty="0">
                <a:solidFill>
                  <a:schemeClr val="tx1">
                    <a:lumMod val="85000"/>
                  </a:schemeClr>
                </a:solidFill>
                <a:ea typeface="+mj-ea"/>
                <a:cs typeface="+mj-cs"/>
              </a:rPr>
              <a:t>Design Concept</a:t>
            </a:r>
          </a:p>
        </p:txBody>
      </p:sp>
      <p:sp>
        <p:nvSpPr>
          <p:cNvPr id="10"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chemeClr val="tx1">
                    <a:lumMod val="85000"/>
                  </a:schemeClr>
                </a:solidFill>
              </a:rPr>
              <a:t>Lighting | Electrical | </a:t>
            </a:r>
            <a:r>
              <a:rPr lang="en-US" sz="2000" dirty="0" smtClean="0">
                <a:solidFill>
                  <a:schemeClr val="tx1">
                    <a:lumMod val="85000"/>
                  </a:schemeClr>
                </a:solidFill>
              </a:rPr>
              <a:t>Daylighting | Acoustical | </a:t>
            </a:r>
            <a:r>
              <a:rPr lang="en-US" sz="2000" b="1" dirty="0" smtClean="0">
                <a:solidFill>
                  <a:schemeClr val="accent6"/>
                </a:solidFill>
              </a:rPr>
              <a:t>Architectural</a:t>
            </a:r>
            <a:r>
              <a:rPr lang="en-US" sz="2000" dirty="0" smtClean="0">
                <a:solidFill>
                  <a:schemeClr val="tx1">
                    <a:lumMod val="85000"/>
                  </a:schemeClr>
                </a:solidFill>
              </a:rPr>
              <a:t>                                           P6</a:t>
            </a:r>
          </a:p>
        </p:txBody>
      </p:sp>
      <p:pic>
        <p:nvPicPr>
          <p:cNvPr id="15" name="Picture 2" descr="V:\Desktop\Fall 2013\THESIS\image\t3\digram\4.jpg"/>
          <p:cNvPicPr>
            <a:picLocks noChangeAspect="1" noChangeArrowheads="1"/>
          </p:cNvPicPr>
          <p:nvPr/>
        </p:nvPicPr>
        <p:blipFill rotWithShape="1">
          <a:blip r:embed="rId2">
            <a:extLst>
              <a:ext uri="{28A0092B-C50C-407E-A947-70E740481C1C}">
                <a14:useLocalDpi xmlns:a14="http://schemas.microsoft.com/office/drawing/2010/main" val="0"/>
              </a:ext>
            </a:extLst>
          </a:blip>
          <a:srcRect t="8102"/>
          <a:stretch/>
        </p:blipFill>
        <p:spPr bwMode="auto">
          <a:xfrm>
            <a:off x="9144000" y="555625"/>
            <a:ext cx="9144000" cy="6302375"/>
          </a:xfrm>
          <a:prstGeom prst="rect">
            <a:avLst/>
          </a:prstGeom>
          <a:noFill/>
          <a:extLst>
            <a:ext uri="{909E8E84-426E-40DD-AFC4-6F175D3DCCD1}">
              <a14:hiddenFill xmlns:a14="http://schemas.microsoft.com/office/drawing/2010/main">
                <a:solidFill>
                  <a:srgbClr val="FFFFFF"/>
                </a:solidFill>
              </a14:hiddenFill>
            </a:ext>
          </a:extLst>
        </p:spPr>
      </p:pic>
      <p:sp>
        <p:nvSpPr>
          <p:cNvPr id="12"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en-US" sz="2000" dirty="0" smtClean="0">
                <a:solidFill>
                  <a:schemeClr val="tx1"/>
                </a:solidFill>
              </a:rPr>
              <a:t>Artificial landscape plinth is built around the museum, serving as the roof of basement and theater.</a:t>
            </a:r>
          </a:p>
          <a:p>
            <a:pPr marL="342900" indent="-342900" algn="l">
              <a:buFont typeface="Arial" panose="020B0604020202020204" pitchFamily="34" charset="0"/>
              <a:buChar char="•"/>
            </a:pPr>
            <a:endParaRPr lang="en-US" sz="2000" dirty="0">
              <a:solidFill>
                <a:schemeClr val="tx1"/>
              </a:solidFill>
            </a:endParaRPr>
          </a:p>
          <a:p>
            <a:pPr marL="342900" indent="-342900" algn="l">
              <a:buFont typeface="Arial" panose="020B0604020202020204" pitchFamily="34" charset="0"/>
              <a:buChar char="•"/>
            </a:pPr>
            <a:r>
              <a:rPr lang="en-US" sz="2000" dirty="0" smtClean="0">
                <a:solidFill>
                  <a:schemeClr val="tx1"/>
                </a:solidFill>
              </a:rPr>
              <a:t>Precast concrete panel is assembled into a iconic textured facade. A 150 feet long escalator cartridge is attached on the facade to provide a unique riding experience.</a:t>
            </a:r>
          </a:p>
          <a:p>
            <a:pPr marL="342900" indent="-342900" algn="l">
              <a:buFont typeface="Arial" panose="020B0604020202020204" pitchFamily="34" charset="0"/>
              <a:buChar char="•"/>
            </a:pPr>
            <a:endParaRPr lang="en-US" sz="2000" dirty="0" smtClean="0">
              <a:solidFill>
                <a:schemeClr val="tx1"/>
              </a:solidFill>
            </a:endParaRPr>
          </a:p>
          <a:p>
            <a:pPr marL="342900" indent="-342900" algn="l">
              <a:buFont typeface="Arial" panose="020B0604020202020204" pitchFamily="34" charset="0"/>
              <a:buChar char="•"/>
            </a:pPr>
            <a:r>
              <a:rPr lang="en-US" sz="2000" dirty="0" smtClean="0">
                <a:solidFill>
                  <a:schemeClr val="tx1"/>
                </a:solidFill>
              </a:rPr>
              <a:t>Atrium on the south east corner of the building replaced precast concrete with glazings, brings daylight into the space as well as a excellent view.</a:t>
            </a:r>
          </a:p>
          <a:p>
            <a:pPr marL="342900" indent="-342900" algn="l">
              <a:buFont typeface="Arial" panose="020B0604020202020204" pitchFamily="34" charset="0"/>
              <a:buChar char="•"/>
            </a:pPr>
            <a:endParaRPr lang="en-US" sz="2000" dirty="0">
              <a:solidFill>
                <a:schemeClr val="tx1"/>
              </a:solidFill>
            </a:endParaRPr>
          </a:p>
          <a:p>
            <a:pPr marL="342900" indent="-342900" algn="l">
              <a:buFont typeface="Arial" panose="020B0604020202020204" pitchFamily="34" charset="0"/>
              <a:buChar char="•"/>
            </a:pPr>
            <a:r>
              <a:rPr lang="en-US" sz="2000" dirty="0" smtClean="0">
                <a:solidFill>
                  <a:schemeClr val="tx1"/>
                </a:solidFill>
              </a:rPr>
              <a:t>Core structure of the building formed an isolated space from the open exhibition hall to host electrical and mechanical devices as well as elevator well.</a:t>
            </a:r>
            <a:endParaRPr lang="en-US" sz="2000" dirty="0">
              <a:solidFill>
                <a:schemeClr val="tx1"/>
              </a:solidFill>
            </a:endParaRPr>
          </a:p>
          <a:p>
            <a:pPr marL="342900" indent="-342900" algn="l">
              <a:buFont typeface="Arial" panose="020B0604020202020204" pitchFamily="34" charset="0"/>
              <a:buChar char="•"/>
            </a:pPr>
            <a:endParaRPr lang="en-US" sz="2000" dirty="0" smtClean="0">
              <a:solidFill>
                <a:schemeClr val="tx1"/>
              </a:solidFill>
            </a:endParaRPr>
          </a:p>
          <a:p>
            <a:pPr algn="l"/>
            <a:endParaRPr lang="en-US" sz="2000" dirty="0" smtClean="0">
              <a:solidFill>
                <a:schemeClr val="tx1"/>
              </a:solidFill>
            </a:endParaRPr>
          </a:p>
          <a:p>
            <a:pPr algn="l"/>
            <a:r>
              <a:rPr lang="en-US" sz="2000" dirty="0" smtClean="0"/>
              <a:t/>
            </a:r>
            <a:br>
              <a:rPr lang="en-US" sz="2000" dirty="0" smtClean="0"/>
            </a:br>
            <a:endParaRPr lang="en-US" sz="2000" dirty="0">
              <a:solidFill>
                <a:schemeClr val="tx1"/>
              </a:solidFill>
            </a:endParaRPr>
          </a:p>
        </p:txBody>
      </p:sp>
      <p:sp>
        <p:nvSpPr>
          <p:cNvPr id="2" name="Subtitle 1"/>
          <p:cNvSpPr>
            <a:spLocks noGrp="1"/>
          </p:cNvSpPr>
          <p:nvPr>
            <p:ph type="subTitle" idx="1"/>
          </p:nvPr>
        </p:nvSpPr>
        <p:spPr/>
        <p:txBody>
          <a:bodyPr/>
          <a:lstStyle/>
          <a:p>
            <a:endParaRPr lang="en-US"/>
          </a:p>
        </p:txBody>
      </p:sp>
      <p:cxnSp>
        <p:nvCxnSpPr>
          <p:cNvPr id="14" name="Straight Connector 13"/>
          <p:cNvCxnSpPr/>
          <p:nvPr/>
        </p:nvCxnSpPr>
        <p:spPr>
          <a:xfrm>
            <a:off x="4348716" y="1600200"/>
            <a:ext cx="0" cy="16764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348716" y="32766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b="1" dirty="0" smtClean="0">
                <a:solidFill>
                  <a:schemeClr val="accent6"/>
                </a:solidFill>
              </a:rPr>
              <a:t>Introduction</a:t>
            </a:r>
          </a:p>
          <a:p>
            <a:pPr algn="l">
              <a:spcBef>
                <a:spcPts val="0"/>
              </a:spcBef>
            </a:pPr>
            <a:endParaRPr lang="en-US" sz="2800" dirty="0" smtClean="0">
              <a:solidFill>
                <a:schemeClr val="accent6"/>
              </a:solidFill>
            </a:endParaRPr>
          </a:p>
          <a:p>
            <a:pPr algn="l">
              <a:spcBef>
                <a:spcPts val="0"/>
              </a:spcBef>
            </a:pPr>
            <a:r>
              <a:rPr lang="en-US" sz="2800" dirty="0" smtClean="0">
                <a:solidFill>
                  <a:schemeClr val="tx1">
                    <a:lumMod val="85000"/>
                  </a:schemeClr>
                </a:solidFill>
                <a:ea typeface="+mj-ea"/>
                <a:cs typeface="+mj-cs"/>
              </a:rPr>
              <a:t>Classroom</a:t>
            </a:r>
          </a:p>
          <a:p>
            <a:pPr algn="l">
              <a:spcBef>
                <a:spcPts val="0"/>
              </a:spcBef>
            </a:pPr>
            <a:endParaRPr lang="en-US" sz="2800" dirty="0" smtClean="0"/>
          </a:p>
          <a:p>
            <a:pPr algn="l">
              <a:spcBef>
                <a:spcPts val="0"/>
              </a:spcBef>
            </a:pPr>
            <a:r>
              <a:rPr lang="en-US" sz="2800" dirty="0" smtClean="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18" name="Straight Connector 17"/>
          <p:cNvCxnSpPr/>
          <p:nvPr/>
        </p:nvCxnSpPr>
        <p:spPr>
          <a:xfrm flipH="1">
            <a:off x="2994194" y="16002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71821"/>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a:solidFill>
                  <a:schemeClr val="tx1">
                    <a:lumMod val="85000"/>
                  </a:schemeClr>
                </a:solidFill>
                <a:ea typeface="+mj-ea"/>
                <a:cs typeface="+mj-cs"/>
              </a:rPr>
              <a:t>Project History</a:t>
            </a:r>
          </a:p>
          <a:p>
            <a:pPr algn="l">
              <a:spcBef>
                <a:spcPts val="3000"/>
              </a:spcBef>
            </a:pPr>
            <a:r>
              <a:rPr lang="en-US" sz="2800" dirty="0">
                <a:solidFill>
                  <a:schemeClr val="tx1">
                    <a:lumMod val="85000"/>
                  </a:schemeClr>
                </a:solidFill>
                <a:ea typeface="+mj-ea"/>
                <a:cs typeface="+mj-cs"/>
              </a:rPr>
              <a:t>Building Overview</a:t>
            </a:r>
          </a:p>
          <a:p>
            <a:pPr algn="l">
              <a:spcBef>
                <a:spcPts val="3000"/>
              </a:spcBef>
            </a:pPr>
            <a:r>
              <a:rPr lang="en-US" sz="2800" b="1" dirty="0">
                <a:solidFill>
                  <a:schemeClr val="accent6"/>
                </a:solidFill>
              </a:rPr>
              <a:t>Design Concept</a:t>
            </a:r>
          </a:p>
        </p:txBody>
      </p:sp>
      <p:cxnSp>
        <p:nvCxnSpPr>
          <p:cNvPr id="25" name="Straight Connector 24"/>
          <p:cNvCxnSpPr/>
          <p:nvPr/>
        </p:nvCxnSpPr>
        <p:spPr>
          <a:xfrm>
            <a:off x="4343400" y="1600200"/>
            <a:ext cx="5316" cy="247251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348716" y="4072719"/>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Electrical | </a:t>
            </a:r>
            <a:r>
              <a:rPr lang="en-US" sz="2000" dirty="0" smtClean="0">
                <a:solidFill>
                  <a:schemeClr val="tx1">
                    <a:lumMod val="85000"/>
                  </a:schemeClr>
                </a:solidFill>
              </a:rPr>
              <a:t>Daylighting | Acoustical | Architectural                                           P7</a:t>
            </a:r>
          </a:p>
        </p:txBody>
      </p:sp>
      <p:pic>
        <p:nvPicPr>
          <p:cNvPr id="12" name="Picture 2" descr="V:\Desktop\Fall 2013\THESIS\image\t3\p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894" r="17466" b="10006"/>
          <a:stretch/>
        </p:blipFill>
        <p:spPr bwMode="auto">
          <a:xfrm>
            <a:off x="9144000" y="909123"/>
            <a:ext cx="9144000" cy="4882077"/>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spcAft>
                <a:spcPts val="1200"/>
              </a:spcAft>
            </a:pPr>
            <a:r>
              <a:rPr lang="en-US" sz="2000" dirty="0"/>
              <a:t>“I envision Victory Park as an </a:t>
            </a:r>
            <a:r>
              <a:rPr lang="en-US" sz="2000" b="1" dirty="0">
                <a:solidFill>
                  <a:srgbClr val="FF0000"/>
                </a:solidFill>
              </a:rPr>
              <a:t>urban lifestyle</a:t>
            </a:r>
            <a:r>
              <a:rPr lang="en-US" sz="2000" dirty="0">
                <a:solidFill>
                  <a:schemeClr val="accent4"/>
                </a:solidFill>
              </a:rPr>
              <a:t> </a:t>
            </a:r>
            <a:r>
              <a:rPr lang="en-US" sz="2000" dirty="0"/>
              <a:t>destination”</a:t>
            </a:r>
          </a:p>
          <a:p>
            <a:pPr algn="l">
              <a:spcBef>
                <a:spcPts val="0"/>
              </a:spcBef>
            </a:pPr>
            <a:r>
              <a:rPr lang="en-US" sz="2000" dirty="0"/>
              <a:t>- Ross Perot, Donor &amp; Developer</a:t>
            </a:r>
          </a:p>
          <a:p>
            <a:pPr marL="342900" indent="-342900" algn="l">
              <a:buFont typeface="Arial" panose="020B0604020202020204" pitchFamily="34" charset="0"/>
              <a:buChar char="•"/>
            </a:pPr>
            <a:endParaRPr lang="en-US" sz="2000" dirty="0">
              <a:solidFill>
                <a:schemeClr val="tx1"/>
              </a:solidFill>
            </a:endParaRPr>
          </a:p>
          <a:p>
            <a:pPr marL="342900" indent="-342900" algn="l">
              <a:buFont typeface="Arial" panose="020B0604020202020204" pitchFamily="34" charset="0"/>
              <a:buChar char="•"/>
            </a:pPr>
            <a:endParaRPr lang="en-US" sz="2000" dirty="0" smtClean="0">
              <a:solidFill>
                <a:schemeClr val="tx1"/>
              </a:solidFill>
            </a:endParaRPr>
          </a:p>
          <a:p>
            <a:pPr algn="l"/>
            <a:endParaRPr lang="en-US" sz="2000" dirty="0" smtClean="0">
              <a:solidFill>
                <a:schemeClr val="tx1"/>
              </a:solidFill>
            </a:endParaRPr>
          </a:p>
          <a:p>
            <a:pPr algn="l"/>
            <a:endParaRPr lang="en-US" sz="2000" dirty="0">
              <a:solidFill>
                <a:schemeClr val="tx1"/>
              </a:solidFill>
            </a:endParaRPr>
          </a:p>
        </p:txBody>
      </p:sp>
      <p:sp>
        <p:nvSpPr>
          <p:cNvPr id="2" name="Subtitle 1"/>
          <p:cNvSpPr>
            <a:spLocks noGrp="1"/>
          </p:cNvSpPr>
          <p:nvPr>
            <p:ph type="subTitle" idx="1"/>
          </p:nvPr>
        </p:nvSpPr>
        <p:spPr/>
        <p:txBody>
          <a:bodyPr/>
          <a:lstStyle/>
          <a:p>
            <a:endParaRPr lang="en-US" dirty="0"/>
          </a:p>
        </p:txBody>
      </p:sp>
      <p:sp>
        <p:nvSpPr>
          <p:cNvPr id="15"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b="1" dirty="0" smtClean="0">
                <a:solidFill>
                  <a:schemeClr val="accent6"/>
                </a:solidFill>
              </a:rPr>
              <a:t>Introduction</a:t>
            </a:r>
          </a:p>
          <a:p>
            <a:pPr algn="l">
              <a:spcBef>
                <a:spcPts val="0"/>
              </a:spcBef>
            </a:pPr>
            <a:endParaRPr lang="en-US" sz="2800" dirty="0" smtClean="0">
              <a:solidFill>
                <a:schemeClr val="accent6"/>
              </a:solidFill>
            </a:endParaRPr>
          </a:p>
          <a:p>
            <a:pPr algn="l">
              <a:spcBef>
                <a:spcPts val="0"/>
              </a:spcBef>
            </a:pPr>
            <a:r>
              <a:rPr lang="en-US" sz="2800" dirty="0" smtClean="0">
                <a:solidFill>
                  <a:schemeClr val="tx1">
                    <a:lumMod val="85000"/>
                  </a:schemeClr>
                </a:solidFill>
                <a:ea typeface="+mj-ea"/>
                <a:cs typeface="+mj-cs"/>
              </a:rPr>
              <a:t>Classroom</a:t>
            </a:r>
          </a:p>
          <a:p>
            <a:pPr algn="l">
              <a:spcBef>
                <a:spcPts val="0"/>
              </a:spcBef>
            </a:pPr>
            <a:endParaRPr lang="en-US" sz="2800" dirty="0" smtClean="0"/>
          </a:p>
          <a:p>
            <a:pPr algn="l">
              <a:spcBef>
                <a:spcPts val="0"/>
              </a:spcBef>
            </a:pPr>
            <a:r>
              <a:rPr lang="en-US" sz="2800" dirty="0" smtClean="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16" name="Straight Connector 15"/>
          <p:cNvCxnSpPr/>
          <p:nvPr/>
        </p:nvCxnSpPr>
        <p:spPr>
          <a:xfrm flipH="1">
            <a:off x="2994194" y="16002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020645"/>
      </p:ext>
    </p:extLst>
  </p:cSld>
  <p:clrMapOvr>
    <a:masterClrMapping/>
  </p:clrMapOvr>
  <mc:AlternateContent xmlns:mc="http://schemas.openxmlformats.org/markup-compatibility/2006">
    <mc:Choice xmlns:p14="http://schemas.microsoft.com/office/powerpoint/2010/main" Requires="p14">
      <p:transition spd="med" p14:dur="700" advTm="21000">
        <p:fade/>
      </p:transition>
    </mc:Choice>
    <mc:Fallback>
      <p:transition spd="med" advTm="21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a:solidFill>
                  <a:schemeClr val="tx1">
                    <a:lumMod val="85000"/>
                  </a:schemeClr>
                </a:solidFill>
                <a:ea typeface="+mj-ea"/>
                <a:cs typeface="+mj-cs"/>
              </a:rPr>
              <a:t>Project History</a:t>
            </a:r>
          </a:p>
          <a:p>
            <a:pPr algn="l">
              <a:spcBef>
                <a:spcPts val="3000"/>
              </a:spcBef>
            </a:pPr>
            <a:r>
              <a:rPr lang="en-US" sz="2800" dirty="0">
                <a:solidFill>
                  <a:schemeClr val="tx1">
                    <a:lumMod val="85000"/>
                  </a:schemeClr>
                </a:solidFill>
                <a:ea typeface="+mj-ea"/>
                <a:cs typeface="+mj-cs"/>
              </a:rPr>
              <a:t>Building Overview</a:t>
            </a:r>
          </a:p>
          <a:p>
            <a:pPr algn="l">
              <a:spcBef>
                <a:spcPts val="3000"/>
              </a:spcBef>
            </a:pPr>
            <a:r>
              <a:rPr lang="en-US" sz="2800" b="1" dirty="0">
                <a:solidFill>
                  <a:schemeClr val="accent6"/>
                </a:solidFill>
              </a:rPr>
              <a:t>Design Concept</a:t>
            </a:r>
          </a:p>
        </p:txBody>
      </p:sp>
      <p:cxnSp>
        <p:nvCxnSpPr>
          <p:cNvPr id="45" name="Straight Connector 44"/>
          <p:cNvCxnSpPr/>
          <p:nvPr/>
        </p:nvCxnSpPr>
        <p:spPr>
          <a:xfrm>
            <a:off x="4348716" y="4072719"/>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Electrical | </a:t>
            </a:r>
            <a:r>
              <a:rPr lang="en-US" sz="2000" dirty="0" smtClean="0">
                <a:solidFill>
                  <a:schemeClr val="tx1">
                    <a:lumMod val="85000"/>
                  </a:schemeClr>
                </a:solidFill>
              </a:rPr>
              <a:t>Daylighting | Acoustical | Architectural                                           P8</a:t>
            </a:r>
          </a:p>
        </p:txBody>
      </p:sp>
      <p:sp>
        <p:nvSpPr>
          <p:cNvPr id="14"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spcAft>
                <a:spcPts val="1200"/>
              </a:spcAft>
            </a:pPr>
            <a:r>
              <a:rPr lang="en-US" sz="2000" dirty="0"/>
              <a:t>“I envision Victory Park as an </a:t>
            </a:r>
            <a:r>
              <a:rPr lang="en-US" sz="2000" b="1" dirty="0">
                <a:solidFill>
                  <a:srgbClr val="FF0000"/>
                </a:solidFill>
              </a:rPr>
              <a:t>urban lifestyle</a:t>
            </a:r>
            <a:r>
              <a:rPr lang="en-US" sz="2000" dirty="0">
                <a:solidFill>
                  <a:schemeClr val="accent4"/>
                </a:solidFill>
              </a:rPr>
              <a:t> </a:t>
            </a:r>
            <a:r>
              <a:rPr lang="en-US" sz="2000" dirty="0"/>
              <a:t>destination”</a:t>
            </a:r>
          </a:p>
          <a:p>
            <a:pPr algn="l">
              <a:spcBef>
                <a:spcPts val="0"/>
              </a:spcBef>
            </a:pPr>
            <a:r>
              <a:rPr lang="en-US" sz="2000" dirty="0"/>
              <a:t>- Ross Perot, Donor &amp; Developer</a:t>
            </a:r>
          </a:p>
          <a:p>
            <a:pPr marL="342900" indent="-342900" algn="l">
              <a:buFont typeface="Arial" panose="020B0604020202020204" pitchFamily="34" charset="0"/>
              <a:buChar char="•"/>
            </a:pPr>
            <a:endParaRPr lang="en-US" sz="2000" dirty="0">
              <a:solidFill>
                <a:schemeClr val="tx1"/>
              </a:solidFill>
            </a:endParaRPr>
          </a:p>
          <a:p>
            <a:pPr algn="l">
              <a:spcBef>
                <a:spcPts val="0"/>
              </a:spcBef>
              <a:spcAft>
                <a:spcPts val="1200"/>
              </a:spcAft>
            </a:pPr>
            <a:r>
              <a:rPr lang="en-US" sz="2000" dirty="0"/>
              <a:t>“Once museums were combined, the ambition was to replace them with a new building that would seamlessly </a:t>
            </a:r>
            <a:r>
              <a:rPr lang="en-US" sz="2000" b="1" dirty="0">
                <a:solidFill>
                  <a:srgbClr val="00B0F0"/>
                </a:solidFill>
              </a:rPr>
              <a:t>unite</a:t>
            </a:r>
            <a:r>
              <a:rPr lang="en-US" sz="2000" dirty="0"/>
              <a:t> these variegated strands”</a:t>
            </a:r>
          </a:p>
          <a:p>
            <a:pPr algn="l">
              <a:spcBef>
                <a:spcPts val="0"/>
              </a:spcBef>
              <a:spcAft>
                <a:spcPts val="1200"/>
              </a:spcAft>
            </a:pPr>
            <a:r>
              <a:rPr lang="en-US" sz="2000" dirty="0"/>
              <a:t>“We are Excited to bring some amazing </a:t>
            </a:r>
            <a:r>
              <a:rPr lang="en-US" sz="2000" b="1" dirty="0">
                <a:solidFill>
                  <a:srgbClr val="00B0F0"/>
                </a:solidFill>
              </a:rPr>
              <a:t>family attractions</a:t>
            </a:r>
            <a:r>
              <a:rPr lang="en-US" sz="2000" dirty="0"/>
              <a:t>”</a:t>
            </a:r>
          </a:p>
          <a:p>
            <a:pPr algn="l">
              <a:spcBef>
                <a:spcPts val="0"/>
              </a:spcBef>
            </a:pPr>
            <a:r>
              <a:rPr lang="en-US" sz="2000" dirty="0"/>
              <a:t>- Nicole Small, Museum CEO</a:t>
            </a:r>
          </a:p>
          <a:p>
            <a:pPr marL="342900" indent="-342900" algn="l">
              <a:buFont typeface="Arial" panose="020B0604020202020204" pitchFamily="34" charset="0"/>
              <a:buChar char="•"/>
            </a:pPr>
            <a:endParaRPr lang="en-US" sz="2000" dirty="0" smtClean="0">
              <a:solidFill>
                <a:schemeClr val="tx1"/>
              </a:solidFill>
            </a:endParaRPr>
          </a:p>
          <a:p>
            <a:pPr marL="342900" indent="-342900" algn="l">
              <a:buFont typeface="Arial" panose="020B0604020202020204" pitchFamily="34" charset="0"/>
              <a:buChar char="•"/>
            </a:pPr>
            <a:endParaRPr lang="en-US" sz="2000" dirty="0" smtClean="0">
              <a:solidFill>
                <a:schemeClr val="tx1"/>
              </a:solidFill>
            </a:endParaRPr>
          </a:p>
          <a:p>
            <a:pPr algn="l"/>
            <a:endParaRPr lang="en-US" sz="2000" dirty="0" smtClean="0">
              <a:solidFill>
                <a:schemeClr val="tx1"/>
              </a:solidFill>
            </a:endParaRPr>
          </a:p>
          <a:p>
            <a:pPr algn="l"/>
            <a:endParaRPr lang="en-US" sz="2000" dirty="0">
              <a:solidFill>
                <a:schemeClr val="tx1"/>
              </a:solidFill>
            </a:endParaRPr>
          </a:p>
        </p:txBody>
      </p:sp>
      <p:pic>
        <p:nvPicPr>
          <p:cNvPr id="15" name="Picture 2" descr="http://dallas.todaysmama.com/files/2012/12/DSC_00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387484"/>
            <a:ext cx="9166075" cy="6086274"/>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1"/>
          <p:cNvSpPr>
            <a:spLocks noGrp="1"/>
          </p:cNvSpPr>
          <p:nvPr>
            <p:ph type="subTitle" idx="1"/>
          </p:nvPr>
        </p:nvSpPr>
        <p:spPr/>
        <p:txBody>
          <a:bodyPr/>
          <a:lstStyle/>
          <a:p>
            <a:endParaRPr lang="en-US"/>
          </a:p>
        </p:txBody>
      </p:sp>
      <p:cxnSp>
        <p:nvCxnSpPr>
          <p:cNvPr id="16" name="Straight Connector 15"/>
          <p:cNvCxnSpPr/>
          <p:nvPr/>
        </p:nvCxnSpPr>
        <p:spPr>
          <a:xfrm>
            <a:off x="4343400" y="1600200"/>
            <a:ext cx="5316" cy="247251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b="1" dirty="0" smtClean="0">
                <a:solidFill>
                  <a:schemeClr val="accent6"/>
                </a:solidFill>
              </a:rPr>
              <a:t>Introduction</a:t>
            </a:r>
          </a:p>
          <a:p>
            <a:pPr algn="l">
              <a:spcBef>
                <a:spcPts val="0"/>
              </a:spcBef>
            </a:pPr>
            <a:endParaRPr lang="en-US" sz="2800" dirty="0" smtClean="0">
              <a:solidFill>
                <a:schemeClr val="accent6"/>
              </a:solidFill>
            </a:endParaRPr>
          </a:p>
          <a:p>
            <a:pPr algn="l">
              <a:spcBef>
                <a:spcPts val="0"/>
              </a:spcBef>
            </a:pPr>
            <a:r>
              <a:rPr lang="en-US" sz="2800" dirty="0" smtClean="0">
                <a:solidFill>
                  <a:schemeClr val="tx1">
                    <a:lumMod val="85000"/>
                  </a:schemeClr>
                </a:solidFill>
                <a:ea typeface="+mj-ea"/>
                <a:cs typeface="+mj-cs"/>
              </a:rPr>
              <a:t>Classroom</a:t>
            </a:r>
          </a:p>
          <a:p>
            <a:pPr algn="l">
              <a:spcBef>
                <a:spcPts val="0"/>
              </a:spcBef>
            </a:pPr>
            <a:endParaRPr lang="en-US" sz="2800" dirty="0" smtClean="0"/>
          </a:p>
          <a:p>
            <a:pPr algn="l">
              <a:spcBef>
                <a:spcPts val="0"/>
              </a:spcBef>
            </a:pPr>
            <a:r>
              <a:rPr lang="en-US" sz="2800" dirty="0" smtClean="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18" name="Straight Connector 17"/>
          <p:cNvCxnSpPr/>
          <p:nvPr/>
        </p:nvCxnSpPr>
        <p:spPr>
          <a:xfrm flipH="1">
            <a:off x="2994194" y="16002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375434"/>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a:solidFill>
                  <a:schemeClr val="tx1">
                    <a:lumMod val="85000"/>
                  </a:schemeClr>
                </a:solidFill>
                <a:ea typeface="+mj-ea"/>
                <a:cs typeface="+mj-cs"/>
              </a:rPr>
              <a:t>Project History</a:t>
            </a:r>
          </a:p>
          <a:p>
            <a:pPr algn="l">
              <a:spcBef>
                <a:spcPts val="3000"/>
              </a:spcBef>
            </a:pPr>
            <a:r>
              <a:rPr lang="en-US" sz="2800" dirty="0">
                <a:solidFill>
                  <a:schemeClr val="tx1">
                    <a:lumMod val="85000"/>
                  </a:schemeClr>
                </a:solidFill>
                <a:ea typeface="+mj-ea"/>
                <a:cs typeface="+mj-cs"/>
              </a:rPr>
              <a:t>Building Overview</a:t>
            </a:r>
          </a:p>
          <a:p>
            <a:pPr algn="l">
              <a:spcBef>
                <a:spcPts val="3000"/>
              </a:spcBef>
            </a:pPr>
            <a:r>
              <a:rPr lang="en-US" sz="2800" b="1" dirty="0">
                <a:solidFill>
                  <a:schemeClr val="accent6"/>
                </a:solidFill>
              </a:rPr>
              <a:t>Design Concept</a:t>
            </a:r>
          </a:p>
        </p:txBody>
      </p:sp>
      <p:cxnSp>
        <p:nvCxnSpPr>
          <p:cNvPr id="45" name="Straight Connector 44"/>
          <p:cNvCxnSpPr/>
          <p:nvPr/>
        </p:nvCxnSpPr>
        <p:spPr>
          <a:xfrm>
            <a:off x="4348716" y="4072719"/>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Electrical | </a:t>
            </a:r>
            <a:r>
              <a:rPr lang="en-US" sz="2000" dirty="0" smtClean="0">
                <a:solidFill>
                  <a:schemeClr val="tx1">
                    <a:lumMod val="85000"/>
                  </a:schemeClr>
                </a:solidFill>
              </a:rPr>
              <a:t>Daylighting | Acoustical | Architectural                                           P9</a:t>
            </a:r>
          </a:p>
        </p:txBody>
      </p:sp>
      <p:sp>
        <p:nvSpPr>
          <p:cNvPr id="14"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spcAft>
                <a:spcPts val="1200"/>
              </a:spcAft>
            </a:pPr>
            <a:r>
              <a:rPr lang="en-US" sz="2000" dirty="0"/>
              <a:t>“I envision Victory Park as an </a:t>
            </a:r>
            <a:r>
              <a:rPr lang="en-US" sz="2000" b="1" dirty="0">
                <a:solidFill>
                  <a:srgbClr val="FF0000"/>
                </a:solidFill>
              </a:rPr>
              <a:t>urban lifestyle</a:t>
            </a:r>
            <a:r>
              <a:rPr lang="en-US" sz="2000" dirty="0">
                <a:solidFill>
                  <a:schemeClr val="accent4"/>
                </a:solidFill>
              </a:rPr>
              <a:t> </a:t>
            </a:r>
            <a:r>
              <a:rPr lang="en-US" sz="2000" dirty="0"/>
              <a:t>destination”</a:t>
            </a:r>
          </a:p>
          <a:p>
            <a:pPr algn="l">
              <a:spcBef>
                <a:spcPts val="0"/>
              </a:spcBef>
            </a:pPr>
            <a:r>
              <a:rPr lang="en-US" sz="2000" dirty="0"/>
              <a:t>- Ross Perot, Donor &amp; Developer</a:t>
            </a:r>
          </a:p>
          <a:p>
            <a:pPr marL="342900" indent="-342900" algn="l">
              <a:buFont typeface="Arial" panose="020B0604020202020204" pitchFamily="34" charset="0"/>
              <a:buChar char="•"/>
            </a:pPr>
            <a:endParaRPr lang="en-US" sz="2000" dirty="0">
              <a:solidFill>
                <a:schemeClr val="tx1"/>
              </a:solidFill>
            </a:endParaRPr>
          </a:p>
          <a:p>
            <a:pPr algn="l">
              <a:spcBef>
                <a:spcPts val="0"/>
              </a:spcBef>
              <a:spcAft>
                <a:spcPts val="1200"/>
              </a:spcAft>
            </a:pPr>
            <a:r>
              <a:rPr lang="en-US" sz="2000" dirty="0"/>
              <a:t>“Once museums were combined, the ambition was to replace them with a new building that would seamlessly </a:t>
            </a:r>
            <a:r>
              <a:rPr lang="en-US" sz="2000" b="1" dirty="0">
                <a:solidFill>
                  <a:srgbClr val="00B0F0"/>
                </a:solidFill>
              </a:rPr>
              <a:t>unite</a:t>
            </a:r>
            <a:r>
              <a:rPr lang="en-US" sz="2000" dirty="0"/>
              <a:t> these variegated strands”</a:t>
            </a:r>
          </a:p>
          <a:p>
            <a:pPr algn="l">
              <a:spcBef>
                <a:spcPts val="0"/>
              </a:spcBef>
              <a:spcAft>
                <a:spcPts val="1200"/>
              </a:spcAft>
            </a:pPr>
            <a:r>
              <a:rPr lang="en-US" sz="2000" dirty="0"/>
              <a:t>“We are Excited to bring some amazing </a:t>
            </a:r>
            <a:r>
              <a:rPr lang="en-US" sz="2000" b="1" dirty="0">
                <a:solidFill>
                  <a:srgbClr val="00B0F0"/>
                </a:solidFill>
              </a:rPr>
              <a:t>family attractions</a:t>
            </a:r>
            <a:r>
              <a:rPr lang="en-US" sz="2000" dirty="0"/>
              <a:t>”</a:t>
            </a:r>
          </a:p>
          <a:p>
            <a:pPr algn="l">
              <a:spcBef>
                <a:spcPts val="0"/>
              </a:spcBef>
            </a:pPr>
            <a:r>
              <a:rPr lang="en-US" sz="2000" dirty="0"/>
              <a:t>- Nicole Small, Museum CEO</a:t>
            </a:r>
          </a:p>
          <a:p>
            <a:pPr marL="342900" indent="-342900" algn="l">
              <a:buFont typeface="Arial" panose="020B0604020202020204" pitchFamily="34" charset="0"/>
              <a:buChar char="•"/>
            </a:pPr>
            <a:endParaRPr lang="en-US" sz="2000" dirty="0" smtClean="0">
              <a:solidFill>
                <a:schemeClr val="tx1"/>
              </a:solidFill>
            </a:endParaRPr>
          </a:p>
          <a:p>
            <a:pPr algn="l">
              <a:spcBef>
                <a:spcPts val="0"/>
              </a:spcBef>
              <a:spcAft>
                <a:spcPts val="1200"/>
              </a:spcAft>
            </a:pPr>
            <a:r>
              <a:rPr lang="en-US" sz="2000" dirty="0"/>
              <a:t>“The experience is about a sequence of moving, a journey. The whole building is about being </a:t>
            </a:r>
            <a:r>
              <a:rPr lang="en-US" sz="2000" dirty="0">
                <a:solidFill>
                  <a:srgbClr val="92D050"/>
                </a:solidFill>
              </a:rPr>
              <a:t>didactic</a:t>
            </a:r>
            <a:r>
              <a:rPr lang="en-US" sz="2000" dirty="0"/>
              <a:t> and itself is an exhibit.”</a:t>
            </a:r>
          </a:p>
          <a:p>
            <a:pPr algn="l">
              <a:spcBef>
                <a:spcPts val="0"/>
              </a:spcBef>
              <a:spcAft>
                <a:spcPts val="1200"/>
              </a:spcAft>
            </a:pPr>
            <a:r>
              <a:rPr lang="en-US" sz="2000" dirty="0"/>
              <a:t>“The building is compelling and will expand user’s imagination. Everywhere in the building will be left </a:t>
            </a:r>
            <a:r>
              <a:rPr lang="en-US" sz="2000" dirty="0">
                <a:solidFill>
                  <a:srgbClr val="92D050"/>
                </a:solidFill>
              </a:rPr>
              <a:t>transparent</a:t>
            </a:r>
            <a:r>
              <a:rPr lang="en-US" sz="2000" dirty="0"/>
              <a:t> and you will understand architecture”</a:t>
            </a:r>
          </a:p>
          <a:p>
            <a:pPr algn="l">
              <a:spcBef>
                <a:spcPts val="0"/>
              </a:spcBef>
            </a:pPr>
            <a:r>
              <a:rPr lang="en-US" sz="2000" dirty="0" smtClean="0"/>
              <a:t>- </a:t>
            </a:r>
            <a:r>
              <a:rPr lang="en-US" sz="2000" dirty="0"/>
              <a:t>Thom </a:t>
            </a:r>
            <a:r>
              <a:rPr lang="en-US" sz="2000" dirty="0" err="1"/>
              <a:t>Mayne</a:t>
            </a:r>
            <a:r>
              <a:rPr lang="en-US" sz="2000" dirty="0"/>
              <a:t>, </a:t>
            </a:r>
            <a:r>
              <a:rPr lang="en-US" sz="2000" dirty="0" err="1"/>
              <a:t>Morphosis</a:t>
            </a:r>
            <a:r>
              <a:rPr lang="en-US" sz="2000" dirty="0"/>
              <a:t> Architect</a:t>
            </a:r>
          </a:p>
          <a:p>
            <a:pPr marL="342900" indent="-342900" algn="l">
              <a:buFont typeface="Arial" panose="020B0604020202020204" pitchFamily="34" charset="0"/>
              <a:buChar char="•"/>
            </a:pPr>
            <a:endParaRPr lang="en-US" sz="2000" dirty="0" smtClean="0">
              <a:solidFill>
                <a:schemeClr val="tx1"/>
              </a:solidFill>
            </a:endParaRPr>
          </a:p>
          <a:p>
            <a:pPr algn="l"/>
            <a:endParaRPr lang="en-US" sz="2000" dirty="0" smtClean="0">
              <a:solidFill>
                <a:schemeClr val="tx1"/>
              </a:solidFill>
            </a:endParaRPr>
          </a:p>
          <a:p>
            <a:pPr algn="l"/>
            <a:endParaRPr lang="en-US" sz="2000" dirty="0">
              <a:solidFill>
                <a:schemeClr val="tx1"/>
              </a:solidFill>
            </a:endParaRPr>
          </a:p>
        </p:txBody>
      </p:sp>
      <p:pic>
        <p:nvPicPr>
          <p:cNvPr id="15" name="Picture 2" descr="X:\THESIS\Arch2o-Perot-Museum-of-Nature-and-Science-Morphosis-Architects-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9870" y="308611"/>
            <a:ext cx="9108130" cy="6072636"/>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1"/>
          <p:cNvSpPr>
            <a:spLocks noGrp="1"/>
          </p:cNvSpPr>
          <p:nvPr>
            <p:ph type="subTitle" idx="1"/>
          </p:nvPr>
        </p:nvSpPr>
        <p:spPr/>
        <p:txBody>
          <a:bodyPr/>
          <a:lstStyle/>
          <a:p>
            <a:endParaRPr lang="en-US"/>
          </a:p>
        </p:txBody>
      </p:sp>
      <p:cxnSp>
        <p:nvCxnSpPr>
          <p:cNvPr id="16" name="Straight Connector 15"/>
          <p:cNvCxnSpPr/>
          <p:nvPr/>
        </p:nvCxnSpPr>
        <p:spPr>
          <a:xfrm>
            <a:off x="4343400" y="1600200"/>
            <a:ext cx="5316" cy="247251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b="1" dirty="0" smtClean="0">
                <a:solidFill>
                  <a:schemeClr val="accent6"/>
                </a:solidFill>
              </a:rPr>
              <a:t>Introduction</a:t>
            </a:r>
          </a:p>
          <a:p>
            <a:pPr algn="l">
              <a:spcBef>
                <a:spcPts val="0"/>
              </a:spcBef>
            </a:pPr>
            <a:endParaRPr lang="en-US" sz="2800" dirty="0" smtClean="0">
              <a:solidFill>
                <a:schemeClr val="accent6"/>
              </a:solidFill>
            </a:endParaRPr>
          </a:p>
          <a:p>
            <a:pPr algn="l">
              <a:spcBef>
                <a:spcPts val="0"/>
              </a:spcBef>
            </a:pPr>
            <a:r>
              <a:rPr lang="en-US" sz="2800" dirty="0" smtClean="0">
                <a:solidFill>
                  <a:schemeClr val="tx1">
                    <a:lumMod val="85000"/>
                  </a:schemeClr>
                </a:solidFill>
                <a:ea typeface="+mj-ea"/>
                <a:cs typeface="+mj-cs"/>
              </a:rPr>
              <a:t>Classroom</a:t>
            </a:r>
          </a:p>
          <a:p>
            <a:pPr algn="l">
              <a:spcBef>
                <a:spcPts val="0"/>
              </a:spcBef>
            </a:pPr>
            <a:endParaRPr lang="en-US" sz="2800" dirty="0" smtClean="0"/>
          </a:p>
          <a:p>
            <a:pPr algn="l">
              <a:spcBef>
                <a:spcPts val="0"/>
              </a:spcBef>
            </a:pPr>
            <a:r>
              <a:rPr lang="en-US" sz="2800" dirty="0" smtClean="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18" name="Straight Connector 17"/>
          <p:cNvCxnSpPr/>
          <p:nvPr/>
        </p:nvCxnSpPr>
        <p:spPr>
          <a:xfrm flipH="1">
            <a:off x="2994194" y="16002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375434"/>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a:solidFill>
                  <a:schemeClr val="tx1">
                    <a:lumMod val="85000"/>
                  </a:schemeClr>
                </a:solidFill>
                <a:ea typeface="+mj-ea"/>
                <a:cs typeface="+mj-cs"/>
              </a:rPr>
              <a:t>Project History</a:t>
            </a:r>
          </a:p>
          <a:p>
            <a:pPr algn="l">
              <a:spcBef>
                <a:spcPts val="3000"/>
              </a:spcBef>
            </a:pPr>
            <a:r>
              <a:rPr lang="en-US" sz="2800" dirty="0">
                <a:solidFill>
                  <a:schemeClr val="tx1">
                    <a:lumMod val="85000"/>
                  </a:schemeClr>
                </a:solidFill>
                <a:ea typeface="+mj-ea"/>
                <a:cs typeface="+mj-cs"/>
              </a:rPr>
              <a:t>Building Overview</a:t>
            </a:r>
          </a:p>
          <a:p>
            <a:pPr algn="l">
              <a:spcBef>
                <a:spcPts val="3000"/>
              </a:spcBef>
            </a:pPr>
            <a:r>
              <a:rPr lang="en-US" sz="2800" b="1" dirty="0">
                <a:solidFill>
                  <a:schemeClr val="accent6"/>
                </a:solidFill>
              </a:rPr>
              <a:t>Design Concept</a:t>
            </a:r>
          </a:p>
        </p:txBody>
      </p:sp>
      <p:cxnSp>
        <p:nvCxnSpPr>
          <p:cNvPr id="45" name="Straight Connector 44"/>
          <p:cNvCxnSpPr/>
          <p:nvPr/>
        </p:nvCxnSpPr>
        <p:spPr>
          <a:xfrm>
            <a:off x="4348716" y="4072719"/>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18288000" y="6302375"/>
            <a:ext cx="9144000" cy="555625"/>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Electrical | </a:t>
            </a:r>
            <a:r>
              <a:rPr lang="en-US" sz="2000" dirty="0" smtClean="0">
                <a:solidFill>
                  <a:schemeClr val="tx1">
                    <a:lumMod val="85000"/>
                  </a:schemeClr>
                </a:solidFill>
              </a:rPr>
              <a:t>Daylighting | Acoustical | Architectural                                        P10</a:t>
            </a:r>
          </a:p>
        </p:txBody>
      </p:sp>
      <p:pic>
        <p:nvPicPr>
          <p:cNvPr id="24" name="Picture 2" descr="V:\Desktop\Fall 2013\THESIS\image\t3\circle_rgb_color_mix_by_10binary-d3fob0z.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b="4787"/>
          <a:stretch/>
        </p:blipFill>
        <p:spPr bwMode="auto">
          <a:xfrm flipH="1">
            <a:off x="10397731" y="216223"/>
            <a:ext cx="6655588" cy="633697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2422419" y="1267772"/>
            <a:ext cx="2590800" cy="646331"/>
          </a:xfrm>
          <a:prstGeom prst="rect">
            <a:avLst/>
          </a:prstGeom>
          <a:noFill/>
        </p:spPr>
        <p:txBody>
          <a:bodyPr wrap="square" rtlCol="0">
            <a:spAutoFit/>
          </a:bodyPr>
          <a:lstStyle/>
          <a:p>
            <a:pPr algn="ctr"/>
            <a:r>
              <a:rPr lang="en-US" sz="3600" dirty="0" smtClean="0"/>
              <a:t>Urban</a:t>
            </a:r>
            <a:endParaRPr lang="en-US" sz="3200" dirty="0"/>
          </a:p>
        </p:txBody>
      </p:sp>
      <p:sp>
        <p:nvSpPr>
          <p:cNvPr id="27" name="TextBox 26"/>
          <p:cNvSpPr txBox="1"/>
          <p:nvPr/>
        </p:nvSpPr>
        <p:spPr>
          <a:xfrm>
            <a:off x="12544425" y="4555158"/>
            <a:ext cx="2362200" cy="830997"/>
          </a:xfrm>
          <a:prstGeom prst="rect">
            <a:avLst/>
          </a:prstGeom>
          <a:noFill/>
        </p:spPr>
        <p:txBody>
          <a:bodyPr wrap="square" rtlCol="0">
            <a:spAutoFit/>
          </a:bodyPr>
          <a:lstStyle>
            <a:defPPr>
              <a:defRPr lang="en-US"/>
            </a:defPPr>
            <a:lvl1pPr>
              <a:defRPr sz="3200">
                <a:solidFill>
                  <a:srgbClr val="4FFFFF"/>
                </a:solidFill>
              </a:defRPr>
            </a:lvl1pPr>
          </a:lstStyle>
          <a:p>
            <a:pPr algn="ctr"/>
            <a:r>
              <a:rPr lang="en-US" sz="2400" b="1" dirty="0" smtClean="0">
                <a:solidFill>
                  <a:srgbClr val="FF0000"/>
                </a:solidFill>
              </a:rPr>
              <a:t>Educate</a:t>
            </a:r>
            <a:endParaRPr lang="en-US" sz="2400" b="1" dirty="0">
              <a:solidFill>
                <a:srgbClr val="FF0000"/>
              </a:solidFill>
            </a:endParaRPr>
          </a:p>
          <a:p>
            <a:pPr algn="ctr"/>
            <a:endParaRPr lang="en-US" sz="2400" dirty="0">
              <a:solidFill>
                <a:srgbClr val="FF0000"/>
              </a:solidFill>
            </a:endParaRPr>
          </a:p>
        </p:txBody>
      </p:sp>
      <p:sp>
        <p:nvSpPr>
          <p:cNvPr id="28" name="TextBox 27"/>
          <p:cNvSpPr txBox="1"/>
          <p:nvPr/>
        </p:nvSpPr>
        <p:spPr>
          <a:xfrm>
            <a:off x="12079519" y="3419474"/>
            <a:ext cx="3276600" cy="461665"/>
          </a:xfrm>
          <a:prstGeom prst="rect">
            <a:avLst/>
          </a:prstGeom>
          <a:noFill/>
        </p:spPr>
        <p:txBody>
          <a:bodyPr wrap="square" rtlCol="0">
            <a:spAutoFit/>
          </a:bodyPr>
          <a:lstStyle/>
          <a:p>
            <a:pPr algn="ctr"/>
            <a:r>
              <a:rPr lang="en-US" sz="2400" b="1" dirty="0" smtClean="0">
                <a:solidFill>
                  <a:schemeClr val="bg1"/>
                </a:solidFill>
              </a:rPr>
              <a:t>Unite</a:t>
            </a:r>
            <a:endParaRPr lang="en-US" sz="2400" b="1" dirty="0">
              <a:solidFill>
                <a:schemeClr val="bg1"/>
              </a:solidFill>
            </a:endParaRPr>
          </a:p>
        </p:txBody>
      </p:sp>
      <p:sp>
        <p:nvSpPr>
          <p:cNvPr id="29" name="TextBox 28"/>
          <p:cNvSpPr txBox="1"/>
          <p:nvPr/>
        </p:nvSpPr>
        <p:spPr>
          <a:xfrm>
            <a:off x="11515725" y="2654623"/>
            <a:ext cx="1981200" cy="461665"/>
          </a:xfrm>
          <a:prstGeom prst="rect">
            <a:avLst/>
          </a:prstGeom>
          <a:noFill/>
        </p:spPr>
        <p:txBody>
          <a:bodyPr wrap="square" rtlCol="0">
            <a:spAutoFit/>
          </a:bodyPr>
          <a:lstStyle/>
          <a:p>
            <a:pPr algn="ctr"/>
            <a:r>
              <a:rPr lang="en-US" sz="2400" b="1" dirty="0" smtClean="0">
                <a:solidFill>
                  <a:srgbClr val="0070C0"/>
                </a:solidFill>
              </a:rPr>
              <a:t>Peace</a:t>
            </a:r>
            <a:endParaRPr lang="en-US" sz="2400" b="1" dirty="0">
              <a:solidFill>
                <a:srgbClr val="0070C0"/>
              </a:solidFill>
            </a:endParaRPr>
          </a:p>
        </p:txBody>
      </p:sp>
      <p:sp>
        <p:nvSpPr>
          <p:cNvPr id="30" name="TextBox 29"/>
          <p:cNvSpPr txBox="1"/>
          <p:nvPr/>
        </p:nvSpPr>
        <p:spPr>
          <a:xfrm>
            <a:off x="10058400" y="4407223"/>
            <a:ext cx="3276600" cy="646331"/>
          </a:xfrm>
          <a:prstGeom prst="rect">
            <a:avLst/>
          </a:prstGeom>
          <a:noFill/>
        </p:spPr>
        <p:txBody>
          <a:bodyPr wrap="square" rtlCol="0">
            <a:spAutoFit/>
          </a:bodyPr>
          <a:lstStyle/>
          <a:p>
            <a:pPr algn="ctr"/>
            <a:r>
              <a:rPr lang="en-US" sz="3600" dirty="0" smtClean="0"/>
              <a:t>Nature</a:t>
            </a:r>
            <a:endParaRPr lang="en-US" sz="3200" dirty="0"/>
          </a:p>
        </p:txBody>
      </p:sp>
      <p:sp>
        <p:nvSpPr>
          <p:cNvPr id="31" name="TextBox 30"/>
          <p:cNvSpPr txBox="1"/>
          <p:nvPr/>
        </p:nvSpPr>
        <p:spPr>
          <a:xfrm>
            <a:off x="14079769" y="4407223"/>
            <a:ext cx="3276600" cy="646331"/>
          </a:xfrm>
          <a:prstGeom prst="rect">
            <a:avLst/>
          </a:prstGeom>
          <a:noFill/>
        </p:spPr>
        <p:txBody>
          <a:bodyPr wrap="square" rtlCol="0">
            <a:spAutoFit/>
          </a:bodyPr>
          <a:lstStyle/>
          <a:p>
            <a:pPr algn="ctr"/>
            <a:r>
              <a:rPr lang="en-US" sz="3600" dirty="0" smtClean="0"/>
              <a:t>Science</a:t>
            </a:r>
            <a:endParaRPr lang="en-US" sz="3200" dirty="0"/>
          </a:p>
        </p:txBody>
      </p:sp>
      <p:sp>
        <p:nvSpPr>
          <p:cNvPr id="32" name="TextBox 31"/>
          <p:cNvSpPr txBox="1"/>
          <p:nvPr/>
        </p:nvSpPr>
        <p:spPr>
          <a:xfrm>
            <a:off x="14030325" y="2654623"/>
            <a:ext cx="1981200" cy="461665"/>
          </a:xfrm>
          <a:prstGeom prst="rect">
            <a:avLst/>
          </a:prstGeom>
          <a:noFill/>
        </p:spPr>
        <p:txBody>
          <a:bodyPr wrap="square" rtlCol="0">
            <a:spAutoFit/>
          </a:bodyPr>
          <a:lstStyle/>
          <a:p>
            <a:pPr algn="ctr"/>
            <a:r>
              <a:rPr lang="en-US" sz="2400" b="1" dirty="0" smtClean="0">
                <a:solidFill>
                  <a:srgbClr val="92D050"/>
                </a:solidFill>
              </a:rPr>
              <a:t>Entertain</a:t>
            </a:r>
            <a:endParaRPr lang="en-US" sz="2400" b="1" dirty="0">
              <a:solidFill>
                <a:srgbClr val="92D050"/>
              </a:solidFill>
            </a:endParaRPr>
          </a:p>
        </p:txBody>
      </p:sp>
      <p:sp>
        <p:nvSpPr>
          <p:cNvPr id="19" name="Subtitle 7"/>
          <p:cNvSpPr txBox="1">
            <a:spLocks/>
          </p:cNvSpPr>
          <p:nvPr/>
        </p:nvSpPr>
        <p:spPr>
          <a:xfrm>
            <a:off x="18745200" y="387484"/>
            <a:ext cx="8153400" cy="6470516"/>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400" b="1" dirty="0" smtClean="0">
                <a:solidFill>
                  <a:srgbClr val="FF0000"/>
                </a:solidFill>
              </a:rPr>
              <a:t>Educate</a:t>
            </a:r>
          </a:p>
          <a:p>
            <a:pPr marL="342900" indent="-342900" algn="l">
              <a:spcBef>
                <a:spcPts val="600"/>
              </a:spcBef>
              <a:buFont typeface="Arial" panose="020B0604020202020204" pitchFamily="34" charset="0"/>
              <a:buChar char="•"/>
            </a:pPr>
            <a:r>
              <a:rPr lang="en-US" sz="2000" dirty="0" smtClean="0">
                <a:solidFill>
                  <a:schemeClr val="tx1"/>
                </a:solidFill>
              </a:rPr>
              <a:t>Design lighting solutions that help demonstrate unique </a:t>
            </a:r>
            <a:r>
              <a:rPr lang="en-US" sz="2000" dirty="0" smtClean="0">
                <a:solidFill>
                  <a:schemeClr val="tx1"/>
                </a:solidFill>
              </a:rPr>
              <a:t>architectural </a:t>
            </a:r>
            <a:r>
              <a:rPr lang="en-US" sz="2000" dirty="0" smtClean="0">
                <a:solidFill>
                  <a:schemeClr val="tx1"/>
                </a:solidFill>
              </a:rPr>
              <a:t>features and inspire visitors. </a:t>
            </a:r>
            <a:endParaRPr lang="en-US" sz="2000" dirty="0" smtClean="0"/>
          </a:p>
          <a:p>
            <a:pPr algn="l">
              <a:spcBef>
                <a:spcPts val="0"/>
              </a:spcBef>
            </a:pPr>
            <a:endParaRPr lang="en-US" sz="2000" dirty="0" smtClean="0"/>
          </a:p>
          <a:p>
            <a:pPr algn="l">
              <a:spcBef>
                <a:spcPts val="0"/>
              </a:spcBef>
            </a:pPr>
            <a:endParaRPr lang="en-US" sz="2000" dirty="0"/>
          </a:p>
          <a:p>
            <a:pPr algn="l">
              <a:spcBef>
                <a:spcPts val="0"/>
              </a:spcBef>
            </a:pPr>
            <a:r>
              <a:rPr lang="en-US" sz="2400" b="1" dirty="0">
                <a:solidFill>
                  <a:srgbClr val="00B0F0"/>
                </a:solidFill>
              </a:rPr>
              <a:t>Peace</a:t>
            </a:r>
          </a:p>
          <a:p>
            <a:pPr marL="342900" indent="-342900" algn="l">
              <a:spcBef>
                <a:spcPts val="600"/>
              </a:spcBef>
              <a:buFont typeface="Arial" panose="020B0604020202020204" pitchFamily="34" charset="0"/>
              <a:buChar char="•"/>
            </a:pPr>
            <a:r>
              <a:rPr lang="en-US" sz="2000" dirty="0">
                <a:solidFill>
                  <a:schemeClr val="tx1"/>
                </a:solidFill>
              </a:rPr>
              <a:t>Create a relaxing atmosphere, allow the museum to function as a retreat  from fast paced urban life</a:t>
            </a:r>
            <a:r>
              <a:rPr lang="en-US" sz="2000" dirty="0" smtClean="0">
                <a:solidFill>
                  <a:schemeClr val="tx1"/>
                </a:solidFill>
              </a:rPr>
              <a:t>.</a:t>
            </a:r>
          </a:p>
          <a:p>
            <a:pPr algn="l">
              <a:spcBef>
                <a:spcPts val="0"/>
              </a:spcBef>
            </a:pPr>
            <a:endParaRPr lang="en-US" sz="2400" dirty="0" smtClean="0">
              <a:solidFill>
                <a:schemeClr val="tx1"/>
              </a:solidFill>
            </a:endParaRPr>
          </a:p>
          <a:p>
            <a:pPr algn="l">
              <a:spcBef>
                <a:spcPts val="0"/>
              </a:spcBef>
            </a:pPr>
            <a:endParaRPr lang="en-US" sz="2400" dirty="0">
              <a:solidFill>
                <a:schemeClr val="tx1"/>
              </a:solidFill>
            </a:endParaRPr>
          </a:p>
          <a:p>
            <a:pPr algn="l">
              <a:spcBef>
                <a:spcPts val="0"/>
              </a:spcBef>
            </a:pPr>
            <a:r>
              <a:rPr lang="en-US" sz="2400" b="1" dirty="0" smtClean="0">
                <a:solidFill>
                  <a:srgbClr val="92D050"/>
                </a:solidFill>
              </a:rPr>
              <a:t>Entertain</a:t>
            </a:r>
          </a:p>
          <a:p>
            <a:pPr marL="342900" indent="-342900" algn="l">
              <a:spcBef>
                <a:spcPts val="600"/>
              </a:spcBef>
              <a:buFont typeface="Arial" panose="020B0604020202020204" pitchFamily="34" charset="0"/>
              <a:buChar char="•"/>
            </a:pPr>
            <a:r>
              <a:rPr lang="en-US" sz="2000" dirty="0" smtClean="0">
                <a:solidFill>
                  <a:schemeClr val="tx1"/>
                </a:solidFill>
              </a:rPr>
              <a:t>Treat lighting system as part of the exhibition, adding visual interest into the museum.</a:t>
            </a:r>
            <a:endParaRPr lang="en-US" sz="2000" b="1" dirty="0" smtClean="0">
              <a:solidFill>
                <a:srgbClr val="92D050"/>
              </a:solidFill>
            </a:endParaRPr>
          </a:p>
          <a:p>
            <a:pPr algn="l">
              <a:spcBef>
                <a:spcPts val="0"/>
              </a:spcBef>
              <a:spcAft>
                <a:spcPts val="1200"/>
              </a:spcAft>
            </a:pPr>
            <a:endParaRPr lang="en-US" sz="2000" dirty="0"/>
          </a:p>
          <a:p>
            <a:pPr algn="l"/>
            <a:endParaRPr lang="en-US" sz="2000" dirty="0" smtClean="0">
              <a:solidFill>
                <a:schemeClr val="tx1"/>
              </a:solidFill>
            </a:endParaRPr>
          </a:p>
          <a:p>
            <a:pPr algn="l"/>
            <a:endParaRPr lang="en-US" sz="2000" dirty="0">
              <a:solidFill>
                <a:schemeClr val="tx1"/>
              </a:solidFill>
            </a:endParaRPr>
          </a:p>
        </p:txBody>
      </p:sp>
      <p:cxnSp>
        <p:nvCxnSpPr>
          <p:cNvPr id="21" name="Straight Connector 20"/>
          <p:cNvCxnSpPr/>
          <p:nvPr/>
        </p:nvCxnSpPr>
        <p:spPr>
          <a:xfrm>
            <a:off x="4343400" y="1600200"/>
            <a:ext cx="5316" cy="247251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b="1" dirty="0" smtClean="0">
                <a:solidFill>
                  <a:schemeClr val="accent6"/>
                </a:solidFill>
              </a:rPr>
              <a:t>Introduction</a:t>
            </a:r>
          </a:p>
          <a:p>
            <a:pPr algn="l">
              <a:spcBef>
                <a:spcPts val="0"/>
              </a:spcBef>
            </a:pPr>
            <a:endParaRPr lang="en-US" sz="2800" dirty="0" smtClean="0">
              <a:solidFill>
                <a:schemeClr val="accent6"/>
              </a:solidFill>
            </a:endParaRPr>
          </a:p>
          <a:p>
            <a:pPr algn="l">
              <a:spcBef>
                <a:spcPts val="0"/>
              </a:spcBef>
            </a:pPr>
            <a:r>
              <a:rPr lang="en-US" sz="2800" dirty="0" smtClean="0">
                <a:solidFill>
                  <a:schemeClr val="tx1">
                    <a:lumMod val="85000"/>
                  </a:schemeClr>
                </a:solidFill>
                <a:ea typeface="+mj-ea"/>
                <a:cs typeface="+mj-cs"/>
              </a:rPr>
              <a:t>Classroom</a:t>
            </a:r>
          </a:p>
          <a:p>
            <a:pPr algn="l">
              <a:spcBef>
                <a:spcPts val="0"/>
              </a:spcBef>
            </a:pPr>
            <a:endParaRPr lang="en-US" sz="2800" dirty="0" smtClean="0"/>
          </a:p>
          <a:p>
            <a:pPr algn="l">
              <a:spcBef>
                <a:spcPts val="0"/>
              </a:spcBef>
            </a:pPr>
            <a:r>
              <a:rPr lang="en-US" sz="2800" dirty="0" smtClean="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23" name="Straight Connector 22"/>
          <p:cNvCxnSpPr/>
          <p:nvPr/>
        </p:nvCxnSpPr>
        <p:spPr>
          <a:xfrm flipH="1">
            <a:off x="2994194" y="16002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036832"/>
      </p:ext>
    </p:extLst>
  </p:cSld>
  <p:clrMapOvr>
    <a:masterClrMapping/>
  </p:clrMapOvr>
  <mc:AlternateContent xmlns:mc="http://schemas.openxmlformats.org/markup-compatibility/2006">
    <mc:Choice xmlns:p14="http://schemas.microsoft.com/office/powerpoint/2010/main" Requires="p14">
      <p:transition spd="med" p14:dur="700" advTm="30000">
        <p:fade/>
      </p:transition>
    </mc:Choice>
    <mc:Fallback>
      <p:transition spd="med" advTm="30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b="1" dirty="0">
                <a:solidFill>
                  <a:schemeClr val="accent6"/>
                </a:solidFill>
              </a:rPr>
              <a:t>Design Criteria</a:t>
            </a:r>
          </a:p>
          <a:p>
            <a:pPr algn="l">
              <a:spcBef>
                <a:spcPts val="3000"/>
              </a:spcBef>
            </a:pPr>
            <a:r>
              <a:rPr lang="en-US" sz="2800" dirty="0" smtClean="0">
                <a:solidFill>
                  <a:schemeClr val="tx1">
                    <a:lumMod val="85000"/>
                  </a:schemeClr>
                </a:solidFill>
                <a:ea typeface="+mj-ea"/>
                <a:cs typeface="+mj-cs"/>
              </a:rPr>
              <a:t>Design Approach</a:t>
            </a:r>
            <a:endParaRPr lang="en-US" sz="2800" dirty="0">
              <a:solidFill>
                <a:schemeClr val="tx1">
                  <a:lumMod val="85000"/>
                </a:schemeClr>
              </a:solidFill>
              <a:ea typeface="+mj-ea"/>
              <a:cs typeface="+mj-cs"/>
            </a:endParaRPr>
          </a:p>
          <a:p>
            <a:pPr algn="l">
              <a:spcBef>
                <a:spcPts val="3000"/>
              </a:spcBef>
            </a:pPr>
            <a:r>
              <a:rPr lang="en-US" sz="2800" dirty="0">
                <a:solidFill>
                  <a:schemeClr val="tx1">
                    <a:lumMod val="85000"/>
                  </a:schemeClr>
                </a:solidFill>
                <a:ea typeface="+mj-ea"/>
                <a:cs typeface="+mj-cs"/>
              </a:rPr>
              <a:t>Design </a:t>
            </a:r>
            <a:r>
              <a:rPr lang="en-US" sz="2800" dirty="0" smtClean="0">
                <a:solidFill>
                  <a:schemeClr val="tx1">
                    <a:lumMod val="85000"/>
                  </a:schemeClr>
                </a:solidFill>
                <a:ea typeface="+mj-ea"/>
                <a:cs typeface="+mj-cs"/>
              </a:rPr>
              <a:t>Result</a:t>
            </a:r>
            <a:endParaRPr lang="en-US" sz="2800" dirty="0">
              <a:solidFill>
                <a:schemeClr val="tx1">
                  <a:lumMod val="85000"/>
                </a:schemeClr>
              </a:solidFill>
              <a:ea typeface="+mj-ea"/>
              <a:cs typeface="+mj-cs"/>
            </a:endParaRPr>
          </a:p>
        </p:txBody>
      </p:sp>
      <p:cxnSp>
        <p:nvCxnSpPr>
          <p:cNvPr id="43" name="Straight Connector 42"/>
          <p:cNvCxnSpPr/>
          <p:nvPr/>
        </p:nvCxnSpPr>
        <p:spPr>
          <a:xfrm flipH="1">
            <a:off x="2999510" y="24384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348716" y="24384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b="1" dirty="0" smtClean="0">
                <a:solidFill>
                  <a:schemeClr val="accent6"/>
                </a:solidFill>
              </a:rPr>
              <a:t>Daylighting</a:t>
            </a:r>
            <a:r>
              <a:rPr lang="en-US" sz="2000" dirty="0" smtClean="0">
                <a:solidFill>
                  <a:schemeClr val="tx1">
                    <a:lumMod val="85000"/>
                  </a:schemeClr>
                </a:solidFill>
              </a:rPr>
              <a:t> | Acoustical | Architectural</a:t>
            </a:r>
            <a:r>
              <a:rPr lang="en-US" sz="2000" b="1" dirty="0" smtClean="0">
                <a:solidFill>
                  <a:schemeClr val="tx1">
                    <a:lumMod val="85000"/>
                  </a:schemeClr>
                </a:solidFill>
              </a:rPr>
              <a:t> </a:t>
            </a:r>
            <a:r>
              <a:rPr lang="en-US" sz="2000" dirty="0" smtClean="0">
                <a:solidFill>
                  <a:schemeClr val="tx1">
                    <a:lumMod val="85000"/>
                  </a:schemeClr>
                </a:solidFill>
              </a:rPr>
              <a:t>                                       P11</a:t>
            </a:r>
          </a:p>
        </p:txBody>
      </p:sp>
      <p:sp>
        <p:nvSpPr>
          <p:cNvPr id="12"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2400" b="1" dirty="0" smtClean="0">
                <a:solidFill>
                  <a:schemeClr val="tx1"/>
                </a:solidFill>
              </a:rPr>
              <a:t>Classroom</a:t>
            </a:r>
          </a:p>
          <a:p>
            <a:pPr>
              <a:spcBef>
                <a:spcPts val="0"/>
              </a:spcBef>
            </a:pPr>
            <a:endParaRPr lang="en-US" sz="2000" b="1" dirty="0" smtClean="0"/>
          </a:p>
          <a:p>
            <a:pPr algn="l"/>
            <a:endParaRPr lang="en-US" sz="2000" b="1" dirty="0" smtClean="0"/>
          </a:p>
          <a:p>
            <a:pPr algn="l"/>
            <a:endParaRPr lang="en-US" sz="2000" b="1" dirty="0"/>
          </a:p>
          <a:p>
            <a:pPr algn="l"/>
            <a:endParaRPr lang="en-US" sz="2000" b="1" dirty="0" smtClean="0"/>
          </a:p>
          <a:p>
            <a:pPr algn="l"/>
            <a:r>
              <a:rPr lang="en-US" sz="2000" b="1" dirty="0" smtClean="0"/>
              <a:t>Dimensions:</a:t>
            </a:r>
            <a:endParaRPr lang="en-US" sz="2000" dirty="0"/>
          </a:p>
          <a:p>
            <a:pPr algn="l"/>
            <a:r>
              <a:rPr lang="en-US" sz="2000" dirty="0"/>
              <a:t>Length = 31 </a:t>
            </a:r>
            <a:r>
              <a:rPr lang="en-US" sz="2000" dirty="0" err="1"/>
              <a:t>ft</a:t>
            </a:r>
            <a:endParaRPr lang="en-US" sz="2000" dirty="0"/>
          </a:p>
          <a:p>
            <a:pPr algn="l"/>
            <a:r>
              <a:rPr lang="en-US" sz="2000" dirty="0"/>
              <a:t>Width = 25 </a:t>
            </a:r>
            <a:r>
              <a:rPr lang="en-US" sz="2000" dirty="0" err="1"/>
              <a:t>ft</a:t>
            </a:r>
            <a:endParaRPr lang="en-US" sz="2000" dirty="0"/>
          </a:p>
          <a:p>
            <a:pPr algn="l"/>
            <a:r>
              <a:rPr lang="en-US" sz="2000" dirty="0" smtClean="0"/>
              <a:t>Area = 735 ft^2</a:t>
            </a:r>
          </a:p>
          <a:p>
            <a:pPr algn="l"/>
            <a:r>
              <a:rPr lang="en-US" sz="2000" dirty="0" smtClean="0"/>
              <a:t>Ceiling </a:t>
            </a:r>
            <a:r>
              <a:rPr lang="en-US" sz="2000" dirty="0"/>
              <a:t>Height = 12 </a:t>
            </a:r>
            <a:r>
              <a:rPr lang="en-US" sz="2000" dirty="0" err="1"/>
              <a:t>ft</a:t>
            </a:r>
            <a:endParaRPr lang="en-US" sz="2000" dirty="0"/>
          </a:p>
          <a:p>
            <a:pPr algn="l"/>
            <a:r>
              <a:rPr lang="en-US" sz="2000" dirty="0"/>
              <a:t>Roof Height = 28 </a:t>
            </a:r>
            <a:r>
              <a:rPr lang="en-US" sz="2000" dirty="0" err="1"/>
              <a:t>ft</a:t>
            </a:r>
            <a:r>
              <a:rPr lang="en-US" sz="2000" dirty="0"/>
              <a:t> in </a:t>
            </a:r>
            <a:r>
              <a:rPr lang="en-US" sz="2000" dirty="0" smtClean="0"/>
              <a:t>average</a:t>
            </a:r>
          </a:p>
          <a:p>
            <a:pPr algn="l"/>
            <a:r>
              <a:rPr lang="en-US" sz="2000" dirty="0"/>
              <a:t>Light Well Height = 16 </a:t>
            </a:r>
            <a:r>
              <a:rPr lang="en-US" sz="2000" dirty="0" err="1"/>
              <a:t>ft</a:t>
            </a:r>
            <a:endParaRPr lang="en-US" sz="2000" dirty="0"/>
          </a:p>
          <a:p>
            <a:pPr algn="l"/>
            <a:endParaRPr lang="en-US" sz="2000" dirty="0"/>
          </a:p>
          <a:p>
            <a:pPr marL="342900" indent="-342900" algn="l">
              <a:buFont typeface="Arial" panose="020B0604020202020204" pitchFamily="34" charset="0"/>
              <a:buChar char="•"/>
            </a:pPr>
            <a:endParaRPr lang="en-US" sz="2000" dirty="0">
              <a:solidFill>
                <a:schemeClr val="tx1"/>
              </a:solidFill>
            </a:endParaRPr>
          </a:p>
        </p:txBody>
      </p:sp>
      <p:sp>
        <p:nvSpPr>
          <p:cNvPr id="14"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b="1" dirty="0">
                <a:solidFill>
                  <a:schemeClr val="accent6"/>
                </a:solidFill>
              </a:rPr>
              <a:t>Classroom</a:t>
            </a:r>
          </a:p>
          <a:p>
            <a:pPr algn="l">
              <a:spcBef>
                <a:spcPts val="0"/>
              </a:spcBef>
            </a:pPr>
            <a:endParaRPr lang="en-US" sz="2800" dirty="0" smtClean="0"/>
          </a:p>
          <a:p>
            <a:pPr algn="l">
              <a:spcBef>
                <a:spcPts val="0"/>
              </a:spcBef>
            </a:pPr>
            <a:r>
              <a:rPr lang="en-US" sz="2800" dirty="0" smtClean="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pic>
        <p:nvPicPr>
          <p:cNvPr id="16" name="Picture 15" descr="C:\Users\yil5167\Desktop\22.JPG"/>
          <p:cNvPicPr/>
          <p:nvPr/>
        </p:nvPicPr>
        <p:blipFill rotWithShape="1">
          <a:blip r:embed="rId2">
            <a:extLst>
              <a:ext uri="{28A0092B-C50C-407E-A947-70E740481C1C}">
                <a14:useLocalDpi xmlns:a14="http://schemas.microsoft.com/office/drawing/2010/main" val="0"/>
              </a:ext>
            </a:extLst>
          </a:blip>
          <a:srcRect l="9450" t="8197" r="9707" b="8197"/>
          <a:stretch/>
        </p:blipFill>
        <p:spPr bwMode="auto">
          <a:xfrm>
            <a:off x="22184208" y="1560031"/>
            <a:ext cx="4790592" cy="4231169"/>
          </a:xfrm>
          <a:prstGeom prst="rect">
            <a:avLst/>
          </a:prstGeom>
          <a:noFill/>
          <a:ln>
            <a:noFill/>
          </a:ln>
          <a:extLst>
            <a:ext uri="{53640926-AAD7-44D8-BBD7-CCE9431645EC}">
              <a14:shadowObscured xmlns:a14="http://schemas.microsoft.com/office/drawing/2010/main"/>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96400" y="632755"/>
            <a:ext cx="8839200" cy="5539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045261"/>
      </p:ext>
    </p:extLst>
  </p:cSld>
  <p:clrMapOvr>
    <a:masterClrMapping/>
  </p:clrMapOvr>
  <mc:AlternateContent xmlns:mc="http://schemas.openxmlformats.org/markup-compatibility/2006">
    <mc:Choice xmlns:p14="http://schemas.microsoft.com/office/powerpoint/2010/main" Requires="p14">
      <p:transition spd="med" p14:dur="700" advTm="17000">
        <p:fade/>
      </p:transition>
    </mc:Choice>
    <mc:Fallback>
      <p:transition spd="med" advTm="17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b="1" dirty="0">
                <a:solidFill>
                  <a:schemeClr val="accent6"/>
                </a:solidFill>
              </a:rPr>
              <a:t>Design Criteria</a:t>
            </a:r>
          </a:p>
          <a:p>
            <a:pPr algn="l">
              <a:spcBef>
                <a:spcPts val="3000"/>
              </a:spcBef>
            </a:pPr>
            <a:r>
              <a:rPr lang="en-US" sz="2800" dirty="0" smtClean="0">
                <a:solidFill>
                  <a:schemeClr val="tx1">
                    <a:lumMod val="85000"/>
                  </a:schemeClr>
                </a:solidFill>
                <a:ea typeface="+mj-ea"/>
                <a:cs typeface="+mj-cs"/>
              </a:rPr>
              <a:t>Design Approach</a:t>
            </a:r>
            <a:endParaRPr lang="en-US" sz="2800" dirty="0">
              <a:solidFill>
                <a:schemeClr val="tx1">
                  <a:lumMod val="85000"/>
                </a:schemeClr>
              </a:solidFill>
              <a:ea typeface="+mj-ea"/>
              <a:cs typeface="+mj-cs"/>
            </a:endParaRPr>
          </a:p>
          <a:p>
            <a:pPr algn="l">
              <a:spcBef>
                <a:spcPts val="3000"/>
              </a:spcBef>
            </a:pPr>
            <a:r>
              <a:rPr lang="en-US" sz="2800" dirty="0">
                <a:solidFill>
                  <a:schemeClr val="tx1">
                    <a:lumMod val="85000"/>
                  </a:schemeClr>
                </a:solidFill>
                <a:ea typeface="+mj-ea"/>
                <a:cs typeface="+mj-cs"/>
              </a:rPr>
              <a:t>Design </a:t>
            </a:r>
            <a:r>
              <a:rPr lang="en-US" sz="2800" dirty="0" smtClean="0">
                <a:solidFill>
                  <a:schemeClr val="tx1">
                    <a:lumMod val="85000"/>
                  </a:schemeClr>
                </a:solidFill>
                <a:ea typeface="+mj-ea"/>
                <a:cs typeface="+mj-cs"/>
              </a:rPr>
              <a:t>Result</a:t>
            </a:r>
            <a:endParaRPr lang="en-US" sz="2800" dirty="0">
              <a:solidFill>
                <a:schemeClr val="tx1">
                  <a:lumMod val="85000"/>
                </a:schemeClr>
              </a:solidFill>
              <a:ea typeface="+mj-ea"/>
              <a:cs typeface="+mj-cs"/>
            </a:endParaRPr>
          </a:p>
        </p:txBody>
      </p:sp>
      <p:sp>
        <p:nvSpPr>
          <p:cNvPr id="12"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2400" b="1" dirty="0">
                <a:solidFill>
                  <a:schemeClr val="tx1"/>
                </a:solidFill>
              </a:rPr>
              <a:t>Design </a:t>
            </a:r>
            <a:r>
              <a:rPr lang="en-US" sz="2400" b="1" dirty="0" smtClean="0">
                <a:solidFill>
                  <a:schemeClr val="tx1"/>
                </a:solidFill>
              </a:rPr>
              <a:t>Criteria</a:t>
            </a:r>
          </a:p>
          <a:p>
            <a:pPr>
              <a:spcBef>
                <a:spcPts val="0"/>
              </a:spcBef>
            </a:pPr>
            <a:endParaRPr lang="en-US" sz="2400" b="1" dirty="0">
              <a:solidFill>
                <a:schemeClr val="tx1"/>
              </a:solidFill>
            </a:endParaRPr>
          </a:p>
          <a:p>
            <a:pPr algn="l">
              <a:spcBef>
                <a:spcPts val="0"/>
              </a:spcBef>
            </a:pPr>
            <a:r>
              <a:rPr lang="en-US" sz="2000" dirty="0">
                <a:solidFill>
                  <a:schemeClr val="tx1"/>
                </a:solidFill>
              </a:rPr>
              <a:t>Create </a:t>
            </a:r>
            <a:r>
              <a:rPr lang="en-US" sz="2000" dirty="0" smtClean="0">
                <a:solidFill>
                  <a:schemeClr val="tx1"/>
                </a:solidFill>
              </a:rPr>
              <a:t>an atmosphere remarkably </a:t>
            </a:r>
            <a:r>
              <a:rPr lang="en-US" sz="2000" dirty="0">
                <a:solidFill>
                  <a:schemeClr val="tx1"/>
                </a:solidFill>
              </a:rPr>
              <a:t>distinct from typical education facilities to offer an </a:t>
            </a:r>
            <a:r>
              <a:rPr lang="en-US" sz="2000" b="1" dirty="0" smtClean="0">
                <a:solidFill>
                  <a:srgbClr val="92D050"/>
                </a:solidFill>
              </a:rPr>
              <a:t>exciting </a:t>
            </a:r>
            <a:r>
              <a:rPr lang="en-US" sz="2000" b="1" dirty="0">
                <a:solidFill>
                  <a:srgbClr val="92D050"/>
                </a:solidFill>
              </a:rPr>
              <a:t>learning experience</a:t>
            </a:r>
            <a:r>
              <a:rPr lang="en-US" sz="2000" dirty="0">
                <a:solidFill>
                  <a:schemeClr val="tx1"/>
                </a:solidFill>
              </a:rPr>
              <a:t>. </a:t>
            </a:r>
            <a:endParaRPr lang="en-US" sz="2000" dirty="0" smtClean="0">
              <a:solidFill>
                <a:schemeClr val="tx1"/>
              </a:solidFill>
            </a:endParaRPr>
          </a:p>
          <a:p>
            <a:pPr marL="342900" indent="-342900" algn="l">
              <a:buFont typeface="Arial" panose="020B0604020202020204" pitchFamily="34" charset="0"/>
              <a:buChar char="•"/>
            </a:pPr>
            <a:endParaRPr lang="en-US" sz="2000" dirty="0">
              <a:solidFill>
                <a:schemeClr val="tx1"/>
              </a:solidFill>
            </a:endParaRPr>
          </a:p>
          <a:p>
            <a:pPr algn="l"/>
            <a:r>
              <a:rPr lang="en-US" sz="2000" dirty="0" smtClean="0">
                <a:solidFill>
                  <a:schemeClr val="tx1"/>
                </a:solidFill>
              </a:rPr>
              <a:t>Incorporate light well system </a:t>
            </a:r>
            <a:r>
              <a:rPr lang="en-US" sz="2000" dirty="0">
                <a:solidFill>
                  <a:schemeClr val="tx1"/>
                </a:solidFill>
              </a:rPr>
              <a:t>into the design to create a three dimensional lighting scheme that </a:t>
            </a:r>
            <a:r>
              <a:rPr lang="en-US" sz="2000" b="1" dirty="0">
                <a:solidFill>
                  <a:srgbClr val="FF0000"/>
                </a:solidFill>
              </a:rPr>
              <a:t>demonstrates </a:t>
            </a:r>
            <a:r>
              <a:rPr lang="en-US" sz="2000" b="1" dirty="0" smtClean="0">
                <a:solidFill>
                  <a:srgbClr val="FF0000"/>
                </a:solidFill>
              </a:rPr>
              <a:t>Architectural </a:t>
            </a:r>
            <a:r>
              <a:rPr lang="en-US" sz="2000" b="1" dirty="0">
                <a:solidFill>
                  <a:srgbClr val="FF0000"/>
                </a:solidFill>
              </a:rPr>
              <a:t>feature</a:t>
            </a:r>
            <a:r>
              <a:rPr lang="en-US" sz="2000" dirty="0">
                <a:solidFill>
                  <a:schemeClr val="tx1"/>
                </a:solidFill>
              </a:rPr>
              <a:t>. </a:t>
            </a:r>
            <a:endParaRPr lang="en-US" sz="2000" dirty="0" smtClean="0">
              <a:solidFill>
                <a:schemeClr val="tx1"/>
              </a:solidFill>
            </a:endParaRPr>
          </a:p>
          <a:p>
            <a:pPr marL="342900" indent="-342900" algn="l">
              <a:buFont typeface="Arial" panose="020B0604020202020204" pitchFamily="34" charset="0"/>
              <a:buChar char="•"/>
            </a:pPr>
            <a:endParaRPr lang="en-US" sz="2000" dirty="0">
              <a:solidFill>
                <a:schemeClr val="tx1"/>
              </a:solidFill>
            </a:endParaRPr>
          </a:p>
          <a:p>
            <a:pPr marL="342900" indent="-342900" algn="l">
              <a:buFont typeface="Arial" panose="020B0604020202020204" pitchFamily="34" charset="0"/>
              <a:buChar char="•"/>
            </a:pPr>
            <a:endParaRPr lang="en-US" sz="2000" dirty="0" smtClean="0">
              <a:solidFill>
                <a:schemeClr val="tx1"/>
              </a:solidFill>
            </a:endParaRPr>
          </a:p>
          <a:p>
            <a:pPr marL="342900" indent="-342900" algn="l">
              <a:buFont typeface="Arial" panose="020B0604020202020204" pitchFamily="34" charset="0"/>
              <a:buChar char="•"/>
            </a:pPr>
            <a:endParaRPr lang="en-US" sz="2000" dirty="0">
              <a:solidFill>
                <a:schemeClr val="tx1"/>
              </a:solidFill>
            </a:endParaRPr>
          </a:p>
          <a:p>
            <a:pPr marL="342900" indent="-342900" algn="l">
              <a:buFont typeface="Arial" panose="020B0604020202020204" pitchFamily="34" charset="0"/>
              <a:buChar char="•"/>
            </a:pPr>
            <a:endParaRPr lang="en-US" sz="2000" dirty="0" smtClean="0">
              <a:solidFill>
                <a:schemeClr val="tx1"/>
              </a:solidFill>
            </a:endParaRPr>
          </a:p>
          <a:p>
            <a:pPr marL="342900" indent="-342900" algn="l">
              <a:buFont typeface="Arial" panose="020B0604020202020204" pitchFamily="34" charset="0"/>
              <a:buChar char="•"/>
            </a:pPr>
            <a:endParaRPr lang="en-US" sz="2000" dirty="0">
              <a:solidFill>
                <a:schemeClr val="tx1"/>
              </a:solidFill>
            </a:endParaRPr>
          </a:p>
          <a:p>
            <a:r>
              <a:rPr lang="en-US" sz="2000" dirty="0" smtClean="0">
                <a:solidFill>
                  <a:schemeClr val="tx1"/>
                </a:solidFill>
              </a:rPr>
              <a:t>Target Power Density: 1.28 W/SF</a:t>
            </a:r>
            <a:endParaRPr lang="en-US" sz="2000" dirty="0" smtClean="0">
              <a:solidFill>
                <a:schemeClr val="tx1"/>
              </a:solidFill>
            </a:endParaRPr>
          </a:p>
          <a:p>
            <a:pPr marL="342900" indent="-342900" algn="l">
              <a:buFont typeface="Arial" panose="020B0604020202020204" pitchFamily="34" charset="0"/>
              <a:buChar char="•"/>
            </a:pPr>
            <a:endParaRPr lang="en-US" sz="2000" dirty="0">
              <a:solidFill>
                <a:schemeClr val="tx1"/>
              </a:solidFill>
            </a:endParaRPr>
          </a:p>
          <a:p>
            <a:pPr marL="342900" indent="-342900" algn="l">
              <a:buFont typeface="Arial" panose="020B0604020202020204" pitchFamily="34" charset="0"/>
              <a:buChar char="•"/>
            </a:pPr>
            <a:endParaRPr lang="en-US" sz="2000" dirty="0">
              <a:solidFill>
                <a:schemeClr val="tx1"/>
              </a:solidFill>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210800" y="44649"/>
            <a:ext cx="6858000" cy="6768702"/>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b="1" dirty="0" smtClean="0">
                <a:solidFill>
                  <a:schemeClr val="accent6"/>
                </a:solidFill>
              </a:rPr>
              <a:t>Daylighting</a:t>
            </a:r>
            <a:r>
              <a:rPr lang="en-US" sz="2000" dirty="0" smtClean="0">
                <a:solidFill>
                  <a:schemeClr val="tx1">
                    <a:lumMod val="85000"/>
                  </a:schemeClr>
                </a:solidFill>
              </a:rPr>
              <a:t> | Acoustical | Architectural</a:t>
            </a:r>
            <a:r>
              <a:rPr lang="en-US" sz="2000" b="1" dirty="0" smtClean="0">
                <a:solidFill>
                  <a:schemeClr val="tx1">
                    <a:lumMod val="85000"/>
                  </a:schemeClr>
                </a:solidFill>
              </a:rPr>
              <a:t> </a:t>
            </a:r>
            <a:r>
              <a:rPr lang="en-US" sz="2000" dirty="0" smtClean="0">
                <a:solidFill>
                  <a:schemeClr val="tx1">
                    <a:lumMod val="85000"/>
                  </a:schemeClr>
                </a:solidFill>
              </a:rPr>
              <a:t>                                       P12</a:t>
            </a:r>
          </a:p>
        </p:txBody>
      </p:sp>
      <p:graphicFrame>
        <p:nvGraphicFramePr>
          <p:cNvPr id="18" name="Object 17"/>
          <p:cNvGraphicFramePr>
            <a:graphicFrameLocks noChangeAspect="1"/>
          </p:cNvGraphicFramePr>
          <p:nvPr>
            <p:extLst>
              <p:ext uri="{D42A27DB-BD31-4B8C-83A1-F6EECF244321}">
                <p14:modId xmlns:p14="http://schemas.microsoft.com/office/powerpoint/2010/main" val="2074127078"/>
              </p:ext>
            </p:extLst>
          </p:nvPr>
        </p:nvGraphicFramePr>
        <p:xfrm>
          <a:off x="19964400" y="3284370"/>
          <a:ext cx="5486400" cy="982830"/>
        </p:xfrm>
        <a:graphic>
          <a:graphicData uri="http://schemas.openxmlformats.org/presentationml/2006/ole">
            <mc:AlternateContent xmlns:mc="http://schemas.openxmlformats.org/markup-compatibility/2006">
              <mc:Choice xmlns:v="urn:schemas-microsoft-com:vml" Requires="v">
                <p:oleObj spid="_x0000_s3130" name="Worksheet" r:id="rId4" imgW="4200576" imgH="752459" progId="Excel.Sheet.12">
                  <p:embed/>
                </p:oleObj>
              </mc:Choice>
              <mc:Fallback>
                <p:oleObj name="Worksheet" r:id="rId4" imgW="4200576" imgH="752459" progId="Excel.Sheet.12">
                  <p:embed/>
                  <p:pic>
                    <p:nvPicPr>
                      <p:cNvPr id="0" name=""/>
                      <p:cNvPicPr/>
                      <p:nvPr/>
                    </p:nvPicPr>
                    <p:blipFill>
                      <a:blip r:embed="rId5"/>
                      <a:stretch>
                        <a:fillRect/>
                      </a:stretch>
                    </p:blipFill>
                    <p:spPr>
                      <a:xfrm>
                        <a:off x="19964400" y="3284370"/>
                        <a:ext cx="5486400" cy="982830"/>
                      </a:xfrm>
                      <a:prstGeom prst="rect">
                        <a:avLst/>
                      </a:prstGeom>
                    </p:spPr>
                  </p:pic>
                </p:oleObj>
              </mc:Fallback>
            </mc:AlternateContent>
          </a:graphicData>
        </a:graphic>
      </p:graphicFrame>
      <p:cxnSp>
        <p:nvCxnSpPr>
          <p:cNvPr id="15" name="Straight Connector 14"/>
          <p:cNvCxnSpPr/>
          <p:nvPr/>
        </p:nvCxnSpPr>
        <p:spPr>
          <a:xfrm flipH="1">
            <a:off x="2999510" y="24384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348716" y="24384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b="1" dirty="0">
                <a:solidFill>
                  <a:schemeClr val="accent6"/>
                </a:solidFill>
              </a:rPr>
              <a:t>Classroom</a:t>
            </a:r>
          </a:p>
          <a:p>
            <a:pPr algn="l">
              <a:spcBef>
                <a:spcPts val="0"/>
              </a:spcBef>
            </a:pPr>
            <a:endParaRPr lang="en-US" sz="2800" dirty="0" smtClean="0"/>
          </a:p>
          <a:p>
            <a:pPr algn="l">
              <a:spcBef>
                <a:spcPts val="0"/>
              </a:spcBef>
            </a:pPr>
            <a:r>
              <a:rPr lang="en-US" sz="2800" dirty="0" smtClean="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spTree>
    <p:extLst>
      <p:ext uri="{BB962C8B-B14F-4D97-AF65-F5344CB8AC3E}">
        <p14:creationId xmlns:p14="http://schemas.microsoft.com/office/powerpoint/2010/main" val="1163747230"/>
      </p:ext>
    </p:extLst>
  </p:cSld>
  <p:clrMapOvr>
    <a:masterClrMapping/>
  </p:clrMapOvr>
  <mc:AlternateContent xmlns:mc="http://schemas.openxmlformats.org/markup-compatibility/2006">
    <mc:Choice xmlns:p14="http://schemas.microsoft.com/office/powerpoint/2010/main" Requires="p14">
      <p:transition spd="med" p14:dur="700" advTm="44000">
        <p:fade/>
      </p:transition>
    </mc:Choice>
    <mc:Fallback>
      <p:transition spd="med" advTm="44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a:solidFill>
                  <a:schemeClr val="tx1">
                    <a:lumMod val="85000"/>
                  </a:schemeClr>
                </a:solidFill>
                <a:ea typeface="+mj-ea"/>
                <a:cs typeface="+mj-cs"/>
              </a:rPr>
              <a:t>Design Criteria</a:t>
            </a:r>
          </a:p>
          <a:p>
            <a:pPr algn="l">
              <a:spcBef>
                <a:spcPts val="3000"/>
              </a:spcBef>
            </a:pPr>
            <a:r>
              <a:rPr lang="en-US" sz="2800" b="1" dirty="0">
                <a:solidFill>
                  <a:schemeClr val="accent6"/>
                </a:solidFill>
              </a:rPr>
              <a:t>Design Approach</a:t>
            </a:r>
          </a:p>
          <a:p>
            <a:pPr algn="l">
              <a:spcBef>
                <a:spcPts val="3000"/>
              </a:spcBef>
            </a:pPr>
            <a:r>
              <a:rPr lang="en-US" sz="2800" dirty="0">
                <a:solidFill>
                  <a:schemeClr val="tx1">
                    <a:lumMod val="85000"/>
                  </a:schemeClr>
                </a:solidFill>
                <a:ea typeface="+mj-ea"/>
                <a:cs typeface="+mj-cs"/>
              </a:rPr>
              <a:t>Design </a:t>
            </a:r>
            <a:r>
              <a:rPr lang="en-US" sz="2800" dirty="0" smtClean="0">
                <a:solidFill>
                  <a:schemeClr val="tx1">
                    <a:lumMod val="85000"/>
                  </a:schemeClr>
                </a:solidFill>
                <a:ea typeface="+mj-ea"/>
                <a:cs typeface="+mj-cs"/>
              </a:rPr>
              <a:t>Result</a:t>
            </a:r>
            <a:endParaRPr lang="en-US" sz="2800" dirty="0">
              <a:solidFill>
                <a:schemeClr val="tx1">
                  <a:lumMod val="85000"/>
                </a:schemeClr>
              </a:solidFill>
              <a:ea typeface="+mj-ea"/>
              <a:cs typeface="+mj-cs"/>
            </a:endParaRPr>
          </a:p>
        </p:txBody>
      </p:sp>
      <p:cxnSp>
        <p:nvCxnSpPr>
          <p:cNvPr id="45" name="Straight Connector 44"/>
          <p:cNvCxnSpPr/>
          <p:nvPr/>
        </p:nvCxnSpPr>
        <p:spPr>
          <a:xfrm>
            <a:off x="4348716" y="32766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2400" b="1" dirty="0">
                <a:solidFill>
                  <a:schemeClr val="tx1"/>
                </a:solidFill>
              </a:rPr>
              <a:t>Design </a:t>
            </a:r>
            <a:r>
              <a:rPr lang="en-US" sz="2400" b="1" dirty="0" smtClean="0">
                <a:solidFill>
                  <a:schemeClr val="tx1"/>
                </a:solidFill>
              </a:rPr>
              <a:t>Approach</a:t>
            </a:r>
          </a:p>
          <a:p>
            <a:pPr>
              <a:spcBef>
                <a:spcPts val="0"/>
              </a:spcBef>
            </a:pPr>
            <a:endParaRPr lang="en-US" sz="2400" b="1" dirty="0">
              <a:solidFill>
                <a:schemeClr val="tx1"/>
              </a:solidFill>
            </a:endParaRPr>
          </a:p>
          <a:p>
            <a:pPr algn="l"/>
            <a:r>
              <a:rPr lang="en-US" sz="2000" dirty="0" smtClean="0"/>
              <a:t>Lighting design focus on simulating  an underground cave theme, using the light well as the only natural light. </a:t>
            </a:r>
            <a:endParaRPr lang="en-US" sz="2000" dirty="0"/>
          </a:p>
          <a:p>
            <a:pPr algn="l"/>
            <a:endParaRPr lang="en-US" sz="2000" dirty="0" smtClean="0"/>
          </a:p>
        </p:txBody>
      </p:sp>
      <p:sp>
        <p:nvSpPr>
          <p:cNvPr id="15"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b="1" dirty="0" smtClean="0">
                <a:solidFill>
                  <a:schemeClr val="accent6"/>
                </a:solidFill>
              </a:rPr>
              <a:t>Daylighting</a:t>
            </a:r>
            <a:r>
              <a:rPr lang="en-US" sz="2000" dirty="0" smtClean="0">
                <a:solidFill>
                  <a:schemeClr val="tx1">
                    <a:lumMod val="85000"/>
                  </a:schemeClr>
                </a:solidFill>
              </a:rPr>
              <a:t> | Acoustical | Architectural</a:t>
            </a:r>
            <a:r>
              <a:rPr lang="en-US" sz="2000" b="1" dirty="0" smtClean="0">
                <a:solidFill>
                  <a:schemeClr val="tx1">
                    <a:lumMod val="85000"/>
                  </a:schemeClr>
                </a:solidFill>
              </a:rPr>
              <a:t> </a:t>
            </a:r>
            <a:r>
              <a:rPr lang="en-US" sz="2000" dirty="0" smtClean="0">
                <a:solidFill>
                  <a:schemeClr val="tx1">
                    <a:lumMod val="85000"/>
                  </a:schemeClr>
                </a:solidFill>
              </a:rPr>
              <a:t>                                       P13</a:t>
            </a:r>
          </a:p>
        </p:txBody>
      </p:sp>
      <p:pic>
        <p:nvPicPr>
          <p:cNvPr id="16" name="Picture 3" descr="V:\Desktop\Fall 2013\THESIS\image\t3\d2\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1"/>
          <p:cNvSpPr>
            <a:spLocks noGrp="1"/>
          </p:cNvSpPr>
          <p:nvPr>
            <p:ph type="subTitle" idx="1"/>
          </p:nvPr>
        </p:nvSpPr>
        <p:spPr/>
        <p:txBody>
          <a:bodyPr/>
          <a:lstStyle/>
          <a:p>
            <a:endParaRPr lang="en-US"/>
          </a:p>
        </p:txBody>
      </p:sp>
      <p:cxnSp>
        <p:nvCxnSpPr>
          <p:cNvPr id="14" name="Straight Connector 13"/>
          <p:cNvCxnSpPr/>
          <p:nvPr/>
        </p:nvCxnSpPr>
        <p:spPr>
          <a:xfrm flipH="1">
            <a:off x="2999510" y="24384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b="1" dirty="0">
                <a:solidFill>
                  <a:schemeClr val="accent6"/>
                </a:solidFill>
              </a:rPr>
              <a:t>Classroom</a:t>
            </a:r>
          </a:p>
          <a:p>
            <a:pPr algn="l">
              <a:spcBef>
                <a:spcPts val="0"/>
              </a:spcBef>
            </a:pPr>
            <a:endParaRPr lang="en-US" sz="2800" dirty="0" smtClean="0"/>
          </a:p>
          <a:p>
            <a:pPr algn="l">
              <a:spcBef>
                <a:spcPts val="0"/>
              </a:spcBef>
            </a:pPr>
            <a:r>
              <a:rPr lang="en-US" sz="2800" dirty="0" smtClean="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18" name="Straight Connector 17"/>
          <p:cNvCxnSpPr/>
          <p:nvPr/>
        </p:nvCxnSpPr>
        <p:spPr>
          <a:xfrm>
            <a:off x="4343400" y="2438400"/>
            <a:ext cx="0" cy="838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39533"/>
      </p:ext>
    </p:extLst>
  </p:cSld>
  <p:clrMapOvr>
    <a:masterClrMapping/>
  </p:clrMapOvr>
  <mc:AlternateContent xmlns:mc="http://schemas.openxmlformats.org/markup-compatibility/2006">
    <mc:Choice xmlns:p14="http://schemas.microsoft.com/office/powerpoint/2010/main" Requires="p14">
      <p:transition spd="med" p14:dur="700" advTm="11000">
        <p:fade/>
      </p:transition>
    </mc:Choice>
    <mc:Fallback>
      <p:transition spd="med" advTm="11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a:solidFill>
                  <a:schemeClr val="tx1">
                    <a:lumMod val="85000"/>
                  </a:schemeClr>
                </a:solidFill>
                <a:ea typeface="+mj-ea"/>
                <a:cs typeface="+mj-cs"/>
              </a:rPr>
              <a:t>Design Criteria</a:t>
            </a:r>
          </a:p>
          <a:p>
            <a:pPr algn="l">
              <a:spcBef>
                <a:spcPts val="3000"/>
              </a:spcBef>
            </a:pPr>
            <a:r>
              <a:rPr lang="en-US" sz="2800" b="1" dirty="0">
                <a:solidFill>
                  <a:schemeClr val="accent6"/>
                </a:solidFill>
              </a:rPr>
              <a:t>Design Approach</a:t>
            </a:r>
          </a:p>
          <a:p>
            <a:pPr algn="l">
              <a:spcBef>
                <a:spcPts val="3000"/>
              </a:spcBef>
            </a:pPr>
            <a:r>
              <a:rPr lang="en-US" sz="2800" dirty="0">
                <a:solidFill>
                  <a:schemeClr val="tx1">
                    <a:lumMod val="85000"/>
                  </a:schemeClr>
                </a:solidFill>
                <a:ea typeface="+mj-ea"/>
                <a:cs typeface="+mj-cs"/>
              </a:rPr>
              <a:t>Design </a:t>
            </a:r>
            <a:r>
              <a:rPr lang="en-US" sz="2800" dirty="0" smtClean="0">
                <a:solidFill>
                  <a:schemeClr val="tx1">
                    <a:lumMod val="85000"/>
                  </a:schemeClr>
                </a:solidFill>
                <a:ea typeface="+mj-ea"/>
                <a:cs typeface="+mj-cs"/>
              </a:rPr>
              <a:t>Result</a:t>
            </a:r>
            <a:endParaRPr lang="en-US" sz="2800" dirty="0">
              <a:solidFill>
                <a:schemeClr val="tx1">
                  <a:lumMod val="85000"/>
                </a:schemeClr>
              </a:solidFill>
              <a:ea typeface="+mj-ea"/>
              <a:cs typeface="+mj-cs"/>
            </a:endParaRPr>
          </a:p>
        </p:txBody>
      </p:sp>
      <p:cxnSp>
        <p:nvCxnSpPr>
          <p:cNvPr id="45" name="Straight Connector 44"/>
          <p:cNvCxnSpPr/>
          <p:nvPr/>
        </p:nvCxnSpPr>
        <p:spPr>
          <a:xfrm>
            <a:off x="4348716" y="32766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b="1" dirty="0" smtClean="0">
                <a:solidFill>
                  <a:schemeClr val="accent6"/>
                </a:solidFill>
              </a:rPr>
              <a:t>Daylighting</a:t>
            </a:r>
            <a:r>
              <a:rPr lang="en-US" sz="2000" dirty="0" smtClean="0">
                <a:solidFill>
                  <a:schemeClr val="tx1">
                    <a:lumMod val="85000"/>
                  </a:schemeClr>
                </a:solidFill>
              </a:rPr>
              <a:t> | Acoustical | Architectural</a:t>
            </a:r>
            <a:r>
              <a:rPr lang="en-US" sz="2000" b="1" dirty="0" smtClean="0">
                <a:solidFill>
                  <a:schemeClr val="tx1">
                    <a:lumMod val="85000"/>
                  </a:schemeClr>
                </a:solidFill>
              </a:rPr>
              <a:t> </a:t>
            </a:r>
            <a:r>
              <a:rPr lang="en-US" sz="2000" dirty="0" smtClean="0">
                <a:solidFill>
                  <a:schemeClr val="tx1">
                    <a:lumMod val="85000"/>
                  </a:schemeClr>
                </a:solidFill>
              </a:rPr>
              <a:t>                                       P13</a:t>
            </a:r>
          </a:p>
        </p:txBody>
      </p:sp>
      <p:pic>
        <p:nvPicPr>
          <p:cNvPr id="16" name="Picture 3" descr="V:\Desktop\Fall 2013\THESIS\image\t3\d2\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V:\Desktop\Fall 2013\THESIS\image\t3\DSC01644 Backlit stalactit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527" r="20029" b="8001"/>
          <a:stretch/>
        </p:blipFill>
        <p:spPr bwMode="auto">
          <a:xfrm>
            <a:off x="9144000" y="0"/>
            <a:ext cx="34970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V:\Desktop\Fall 2013\THESIS\image\t3\cave plant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5100" y="0"/>
            <a:ext cx="4092419" cy="2743200"/>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2400" b="1" dirty="0">
                <a:solidFill>
                  <a:schemeClr val="tx1"/>
                </a:solidFill>
              </a:rPr>
              <a:t>Design </a:t>
            </a:r>
            <a:r>
              <a:rPr lang="en-US" sz="2400" b="1" dirty="0" smtClean="0">
                <a:solidFill>
                  <a:schemeClr val="tx1"/>
                </a:solidFill>
              </a:rPr>
              <a:t>Approach</a:t>
            </a:r>
          </a:p>
          <a:p>
            <a:pPr>
              <a:spcBef>
                <a:spcPts val="0"/>
              </a:spcBef>
            </a:pPr>
            <a:endParaRPr lang="en-US" sz="2400" b="1" dirty="0">
              <a:solidFill>
                <a:schemeClr val="tx1"/>
              </a:solidFill>
            </a:endParaRPr>
          </a:p>
          <a:p>
            <a:pPr algn="l"/>
            <a:r>
              <a:rPr lang="en-US" sz="2000" dirty="0" smtClean="0"/>
              <a:t>Lighting design focus on simulating  an underground cave theme, using the light well as the only natural light. </a:t>
            </a:r>
            <a:endParaRPr lang="en-US" sz="2000" dirty="0"/>
          </a:p>
          <a:p>
            <a:pPr algn="l"/>
            <a:endParaRPr lang="en-US" sz="2000" dirty="0" smtClean="0"/>
          </a:p>
          <a:p>
            <a:pPr algn="l"/>
            <a:r>
              <a:rPr lang="en-US" sz="2000" dirty="0" smtClean="0"/>
              <a:t>Typical cave elements such as stalactites and Cave plants are simulated though luminaire and finishing to enhance the theme.</a:t>
            </a:r>
            <a:endParaRPr lang="en-US" sz="2000" dirty="0"/>
          </a:p>
        </p:txBody>
      </p:sp>
      <p:sp>
        <p:nvSpPr>
          <p:cNvPr id="2" name="Subtitle 1"/>
          <p:cNvSpPr>
            <a:spLocks noGrp="1"/>
          </p:cNvSpPr>
          <p:nvPr>
            <p:ph type="subTitle" idx="1"/>
          </p:nvPr>
        </p:nvSpPr>
        <p:spPr/>
        <p:txBody>
          <a:bodyPr/>
          <a:lstStyle/>
          <a:p>
            <a:endParaRPr lang="en-US"/>
          </a:p>
        </p:txBody>
      </p:sp>
      <p:cxnSp>
        <p:nvCxnSpPr>
          <p:cNvPr id="19" name="Straight Connector 18"/>
          <p:cNvCxnSpPr/>
          <p:nvPr/>
        </p:nvCxnSpPr>
        <p:spPr>
          <a:xfrm flipH="1">
            <a:off x="2999510" y="24384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b="1" dirty="0">
                <a:solidFill>
                  <a:schemeClr val="accent6"/>
                </a:solidFill>
              </a:rPr>
              <a:t>Classroom</a:t>
            </a:r>
          </a:p>
          <a:p>
            <a:pPr algn="l">
              <a:spcBef>
                <a:spcPts val="0"/>
              </a:spcBef>
            </a:pPr>
            <a:endParaRPr lang="en-US" sz="2800" dirty="0" smtClean="0"/>
          </a:p>
          <a:p>
            <a:pPr algn="l">
              <a:spcBef>
                <a:spcPts val="0"/>
              </a:spcBef>
            </a:pPr>
            <a:r>
              <a:rPr lang="en-US" sz="2800" dirty="0" smtClean="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22" name="Straight Connector 21"/>
          <p:cNvCxnSpPr/>
          <p:nvPr/>
        </p:nvCxnSpPr>
        <p:spPr>
          <a:xfrm>
            <a:off x="4343400" y="2438400"/>
            <a:ext cx="0" cy="838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6595252"/>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a:solidFill>
                  <a:schemeClr val="tx1">
                    <a:lumMod val="85000"/>
                  </a:schemeClr>
                </a:solidFill>
                <a:ea typeface="+mj-ea"/>
                <a:cs typeface="+mj-cs"/>
              </a:rPr>
              <a:t>Design Criteria</a:t>
            </a:r>
          </a:p>
          <a:p>
            <a:pPr algn="l">
              <a:spcBef>
                <a:spcPts val="3000"/>
              </a:spcBef>
            </a:pPr>
            <a:r>
              <a:rPr lang="en-US" sz="2800" b="1" dirty="0">
                <a:solidFill>
                  <a:schemeClr val="accent6"/>
                </a:solidFill>
              </a:rPr>
              <a:t>Design Approach</a:t>
            </a:r>
          </a:p>
          <a:p>
            <a:pPr algn="l">
              <a:spcBef>
                <a:spcPts val="3000"/>
              </a:spcBef>
            </a:pPr>
            <a:r>
              <a:rPr lang="en-US" sz="2800" dirty="0">
                <a:solidFill>
                  <a:schemeClr val="tx1">
                    <a:lumMod val="85000"/>
                  </a:schemeClr>
                </a:solidFill>
                <a:ea typeface="+mj-ea"/>
                <a:cs typeface="+mj-cs"/>
              </a:rPr>
              <a:t>Design </a:t>
            </a:r>
            <a:r>
              <a:rPr lang="en-US" sz="2800" dirty="0" smtClean="0">
                <a:solidFill>
                  <a:schemeClr val="tx1">
                    <a:lumMod val="85000"/>
                  </a:schemeClr>
                </a:solidFill>
                <a:ea typeface="+mj-ea"/>
                <a:cs typeface="+mj-cs"/>
              </a:rPr>
              <a:t>Result</a:t>
            </a:r>
            <a:endParaRPr lang="en-US" sz="2800" dirty="0">
              <a:solidFill>
                <a:schemeClr val="tx1">
                  <a:lumMod val="85000"/>
                </a:schemeClr>
              </a:solidFill>
              <a:ea typeface="+mj-ea"/>
              <a:cs typeface="+mj-cs"/>
            </a:endParaRPr>
          </a:p>
        </p:txBody>
      </p:sp>
      <p:cxnSp>
        <p:nvCxnSpPr>
          <p:cNvPr id="45" name="Straight Connector 44"/>
          <p:cNvCxnSpPr/>
          <p:nvPr/>
        </p:nvCxnSpPr>
        <p:spPr>
          <a:xfrm>
            <a:off x="4348716" y="32766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b="1" dirty="0" smtClean="0">
                <a:solidFill>
                  <a:schemeClr val="accent6"/>
                </a:solidFill>
              </a:rPr>
              <a:t>Daylighting</a:t>
            </a:r>
            <a:r>
              <a:rPr lang="en-US" sz="2000" dirty="0" smtClean="0">
                <a:solidFill>
                  <a:schemeClr val="tx1">
                    <a:lumMod val="85000"/>
                  </a:schemeClr>
                </a:solidFill>
              </a:rPr>
              <a:t> | Acoustical | Architectural</a:t>
            </a:r>
            <a:r>
              <a:rPr lang="en-US" sz="2000" b="1" dirty="0" smtClean="0">
                <a:solidFill>
                  <a:schemeClr val="tx1">
                    <a:lumMod val="85000"/>
                  </a:schemeClr>
                </a:solidFill>
              </a:rPr>
              <a:t> </a:t>
            </a:r>
            <a:r>
              <a:rPr lang="en-US" sz="2000" dirty="0" smtClean="0">
                <a:solidFill>
                  <a:schemeClr val="tx1">
                    <a:lumMod val="85000"/>
                  </a:schemeClr>
                </a:solidFill>
              </a:rPr>
              <a:t>                                       P14</a:t>
            </a:r>
          </a:p>
        </p:txBody>
      </p:sp>
      <p:sp>
        <p:nvSpPr>
          <p:cNvPr id="14"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2400" b="1" dirty="0">
                <a:solidFill>
                  <a:schemeClr val="tx1"/>
                </a:solidFill>
              </a:rPr>
              <a:t>Design </a:t>
            </a:r>
            <a:r>
              <a:rPr lang="en-US" sz="2400" b="1" dirty="0" smtClean="0">
                <a:solidFill>
                  <a:schemeClr val="tx1"/>
                </a:solidFill>
              </a:rPr>
              <a:t>Approach</a:t>
            </a:r>
          </a:p>
          <a:p>
            <a:pPr>
              <a:spcBef>
                <a:spcPts val="0"/>
              </a:spcBef>
            </a:pPr>
            <a:endParaRPr lang="en-US" sz="2400" b="1" dirty="0">
              <a:solidFill>
                <a:schemeClr val="tx1"/>
              </a:solidFill>
            </a:endParaRPr>
          </a:p>
          <a:p>
            <a:pPr algn="l"/>
            <a:r>
              <a:rPr lang="en-US" sz="2000" dirty="0" smtClean="0"/>
              <a:t>Lighting design focus on simulating  an underground cave theme, using the light well as the only natural light. </a:t>
            </a:r>
            <a:endParaRPr lang="en-US" sz="2000" dirty="0"/>
          </a:p>
          <a:p>
            <a:pPr algn="l"/>
            <a:endParaRPr lang="en-US" sz="2000" dirty="0" smtClean="0"/>
          </a:p>
          <a:p>
            <a:pPr algn="l"/>
            <a:r>
              <a:rPr lang="en-US" sz="2000" dirty="0"/>
              <a:t>Typical cave elements such as stalactites and Cave plants are simulated though luminaire and finishing to enhance the theme.</a:t>
            </a:r>
          </a:p>
          <a:p>
            <a:pPr algn="l"/>
            <a:endParaRPr lang="en-US" sz="2000" dirty="0"/>
          </a:p>
          <a:p>
            <a:pPr algn="l"/>
            <a:r>
              <a:rPr lang="en-US" sz="2000" dirty="0" smtClean="0"/>
              <a:t>Program based daylighting simulation is also used to assist with lighting layout and control strategy design.</a:t>
            </a:r>
            <a:endParaRPr lang="en-US" sz="2000" dirty="0"/>
          </a:p>
        </p:txBody>
      </p:sp>
      <p:pic>
        <p:nvPicPr>
          <p:cNvPr id="19" name="Picture 18"/>
          <p:cNvPicPr/>
          <p:nvPr/>
        </p:nvPicPr>
        <p:blipFill rotWithShape="1">
          <a:blip r:embed="rId2"/>
          <a:srcRect l="1497" t="13173" r="59640" b="8532"/>
          <a:stretch/>
        </p:blipFill>
        <p:spPr bwMode="auto">
          <a:xfrm>
            <a:off x="9779330" y="0"/>
            <a:ext cx="3581399" cy="2743200"/>
          </a:xfrm>
          <a:prstGeom prst="rect">
            <a:avLst/>
          </a:prstGeom>
          <a:ln>
            <a:noFill/>
          </a:ln>
          <a:extLst>
            <a:ext uri="{53640926-AAD7-44D8-BBD7-CCE9431645EC}">
              <a14:shadowObscured xmlns:a14="http://schemas.microsoft.com/office/drawing/2010/main"/>
            </a:ext>
          </a:extLst>
        </p:spPr>
      </p:pic>
      <p:pic>
        <p:nvPicPr>
          <p:cNvPr id="21" name="Picture 20"/>
          <p:cNvPicPr/>
          <p:nvPr/>
        </p:nvPicPr>
        <p:blipFill rotWithShape="1">
          <a:blip r:embed="rId3"/>
          <a:srcRect l="1447" t="13158" r="59737" b="8553"/>
          <a:stretch/>
        </p:blipFill>
        <p:spPr bwMode="auto">
          <a:xfrm>
            <a:off x="14100979" y="0"/>
            <a:ext cx="3577421" cy="2743200"/>
          </a:xfrm>
          <a:prstGeom prst="rect">
            <a:avLst/>
          </a:prstGeom>
          <a:ln>
            <a:noFill/>
          </a:ln>
          <a:extLst>
            <a:ext uri="{53640926-AAD7-44D8-BBD7-CCE9431645EC}">
              <a14:shadowObscured xmlns:a14="http://schemas.microsoft.com/office/drawing/2010/main"/>
            </a:ext>
          </a:extLst>
        </p:spPr>
      </p:pic>
      <p:pic>
        <p:nvPicPr>
          <p:cNvPr id="22" name="Picture 21"/>
          <p:cNvPicPr/>
          <p:nvPr/>
        </p:nvPicPr>
        <p:blipFill rotWithShape="1">
          <a:blip r:embed="rId4"/>
          <a:srcRect l="1513" t="13820" r="59934" b="8552"/>
          <a:stretch/>
        </p:blipFill>
        <p:spPr bwMode="auto">
          <a:xfrm>
            <a:off x="9779330" y="3429000"/>
            <a:ext cx="3594566" cy="2743200"/>
          </a:xfrm>
          <a:prstGeom prst="rect">
            <a:avLst/>
          </a:prstGeom>
          <a:ln>
            <a:noFill/>
          </a:ln>
          <a:extLst>
            <a:ext uri="{53640926-AAD7-44D8-BBD7-CCE9431645EC}">
              <a14:shadowObscured xmlns:a14="http://schemas.microsoft.com/office/drawing/2010/main"/>
            </a:ext>
          </a:extLst>
        </p:spPr>
      </p:pic>
      <p:pic>
        <p:nvPicPr>
          <p:cNvPr id="23" name="Picture 22"/>
          <p:cNvPicPr/>
          <p:nvPr/>
        </p:nvPicPr>
        <p:blipFill rotWithShape="1">
          <a:blip r:embed="rId5"/>
          <a:srcRect l="1447" t="12993" r="59671" b="8388"/>
          <a:stretch/>
        </p:blipFill>
        <p:spPr bwMode="auto">
          <a:xfrm>
            <a:off x="14100979" y="3440875"/>
            <a:ext cx="3580502" cy="2743200"/>
          </a:xfrm>
          <a:prstGeom prst="rect">
            <a:avLst/>
          </a:prstGeom>
          <a:ln>
            <a:noFill/>
          </a:ln>
          <a:extLst>
            <a:ext uri="{53640926-AAD7-44D8-BBD7-CCE9431645EC}">
              <a14:shadowObscured xmlns:a14="http://schemas.microsoft.com/office/drawing/2010/main"/>
            </a:ext>
          </a:extLst>
        </p:spPr>
      </p:pic>
      <p:sp>
        <p:nvSpPr>
          <p:cNvPr id="26" name="Subtitle 2"/>
          <p:cNvSpPr txBox="1">
            <a:spLocks/>
          </p:cNvSpPr>
          <p:nvPr/>
        </p:nvSpPr>
        <p:spPr>
          <a:xfrm>
            <a:off x="9754711" y="2743200"/>
            <a:ext cx="7926769" cy="69767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000" dirty="0" smtClean="0"/>
              <a:t>         Spring </a:t>
            </a:r>
            <a:r>
              <a:rPr lang="en-US" sz="2000" dirty="0"/>
              <a:t>Equinox, 12 </a:t>
            </a:r>
            <a:r>
              <a:rPr lang="en-US" sz="2000" dirty="0" smtClean="0"/>
              <a:t>PM                                  Summer </a:t>
            </a:r>
            <a:r>
              <a:rPr lang="en-US" sz="2000" dirty="0"/>
              <a:t>Solstice, 12 PM </a:t>
            </a:r>
            <a:r>
              <a:rPr lang="en-US" sz="2000" dirty="0" smtClean="0"/>
              <a:t> </a:t>
            </a:r>
            <a:endParaRPr lang="en-US" sz="2000" dirty="0">
              <a:solidFill>
                <a:schemeClr val="tx1"/>
              </a:solidFill>
              <a:ea typeface="+mj-ea"/>
              <a:cs typeface="+mj-cs"/>
            </a:endParaRPr>
          </a:p>
        </p:txBody>
      </p:sp>
      <p:sp>
        <p:nvSpPr>
          <p:cNvPr id="27" name="Subtitle 2"/>
          <p:cNvSpPr txBox="1">
            <a:spLocks/>
          </p:cNvSpPr>
          <p:nvPr/>
        </p:nvSpPr>
        <p:spPr>
          <a:xfrm>
            <a:off x="9788708" y="6152271"/>
            <a:ext cx="7926769" cy="69767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000" dirty="0" smtClean="0"/>
              <a:t>           Fall </a:t>
            </a:r>
            <a:r>
              <a:rPr lang="en-US" sz="2000" dirty="0"/>
              <a:t>Equinox, 12 PM </a:t>
            </a:r>
            <a:r>
              <a:rPr lang="en-US" sz="2000" dirty="0" smtClean="0"/>
              <a:t>                                     </a:t>
            </a:r>
            <a:r>
              <a:rPr lang="en-US" sz="2000" dirty="0"/>
              <a:t>Winter Solstice, 12 PM </a:t>
            </a:r>
          </a:p>
          <a:p>
            <a:pPr algn="l">
              <a:spcBef>
                <a:spcPts val="3000"/>
              </a:spcBef>
            </a:pPr>
            <a:endParaRPr lang="en-US" sz="2000" dirty="0">
              <a:solidFill>
                <a:schemeClr val="tx1"/>
              </a:solidFill>
              <a:ea typeface="+mj-ea"/>
              <a:cs typeface="+mj-cs"/>
            </a:endParaRPr>
          </a:p>
        </p:txBody>
      </p:sp>
      <p:sp>
        <p:nvSpPr>
          <p:cNvPr id="2" name="Subtitle 1"/>
          <p:cNvSpPr>
            <a:spLocks noGrp="1"/>
          </p:cNvSpPr>
          <p:nvPr>
            <p:ph type="subTitle" idx="1"/>
          </p:nvPr>
        </p:nvSpPr>
        <p:spPr/>
        <p:txBody>
          <a:bodyPr/>
          <a:lstStyle/>
          <a:p>
            <a:endParaRPr lang="en-US"/>
          </a:p>
        </p:txBody>
      </p:sp>
      <p:cxnSp>
        <p:nvCxnSpPr>
          <p:cNvPr id="18" name="Straight Connector 17"/>
          <p:cNvCxnSpPr/>
          <p:nvPr/>
        </p:nvCxnSpPr>
        <p:spPr>
          <a:xfrm flipH="1">
            <a:off x="2999510" y="24384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b="1" dirty="0">
                <a:solidFill>
                  <a:schemeClr val="accent6"/>
                </a:solidFill>
              </a:rPr>
              <a:t>Classroom</a:t>
            </a:r>
          </a:p>
          <a:p>
            <a:pPr algn="l">
              <a:spcBef>
                <a:spcPts val="0"/>
              </a:spcBef>
            </a:pPr>
            <a:endParaRPr lang="en-US" sz="2800" dirty="0" smtClean="0"/>
          </a:p>
          <a:p>
            <a:pPr algn="l">
              <a:spcBef>
                <a:spcPts val="0"/>
              </a:spcBef>
            </a:pPr>
            <a:r>
              <a:rPr lang="en-US" sz="2800" dirty="0" smtClean="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28" name="Straight Connector 27"/>
          <p:cNvCxnSpPr/>
          <p:nvPr/>
        </p:nvCxnSpPr>
        <p:spPr>
          <a:xfrm>
            <a:off x="4343400" y="2438400"/>
            <a:ext cx="0" cy="838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470130"/>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62000" y="1295400"/>
            <a:ext cx="2466474" cy="3895385"/>
          </a:xfrm>
        </p:spPr>
        <p:txBody>
          <a:bodyPr>
            <a:noAutofit/>
          </a:bodyPr>
          <a:lstStyle/>
          <a:p>
            <a:pPr algn="l">
              <a:spcBef>
                <a:spcPts val="0"/>
              </a:spcBef>
            </a:pPr>
            <a:r>
              <a:rPr lang="en-US" sz="2800" b="1" dirty="0" smtClean="0">
                <a:solidFill>
                  <a:schemeClr val="accent6"/>
                </a:solidFill>
              </a:rPr>
              <a:t>Introduction</a:t>
            </a:r>
          </a:p>
          <a:p>
            <a:pPr algn="l">
              <a:spcBef>
                <a:spcPts val="0"/>
              </a:spcBef>
            </a:pPr>
            <a:endParaRPr lang="en-US" sz="2800" dirty="0">
              <a:solidFill>
                <a:schemeClr val="accent6"/>
              </a:solidFill>
            </a:endParaRPr>
          </a:p>
          <a:p>
            <a:pPr algn="l">
              <a:spcBef>
                <a:spcPts val="0"/>
              </a:spcBef>
            </a:pPr>
            <a:r>
              <a:rPr lang="en-US" sz="2800" dirty="0" smtClean="0">
                <a:solidFill>
                  <a:schemeClr val="tx1">
                    <a:lumMod val="85000"/>
                  </a:schemeClr>
                </a:solidFill>
                <a:ea typeface="+mj-ea"/>
                <a:cs typeface="+mj-cs"/>
              </a:rPr>
              <a:t>Classroom</a:t>
            </a:r>
          </a:p>
          <a:p>
            <a:pPr algn="l">
              <a:spcBef>
                <a:spcPts val="0"/>
              </a:spcBef>
            </a:pPr>
            <a:endParaRPr lang="en-US" sz="2800" dirty="0"/>
          </a:p>
          <a:p>
            <a:pPr algn="l">
              <a:spcBef>
                <a:spcPts val="0"/>
              </a:spcBef>
            </a:pPr>
            <a:r>
              <a:rPr lang="en-US" sz="2800" dirty="0" smtClean="0">
                <a:solidFill>
                  <a:schemeClr val="tx1">
                    <a:lumMod val="85000"/>
                  </a:schemeClr>
                </a:solidFill>
              </a:rPr>
              <a:t>Theater</a:t>
            </a:r>
          </a:p>
          <a:p>
            <a:pPr algn="l">
              <a:spcBef>
                <a:spcPts val="0"/>
              </a:spcBef>
            </a:pPr>
            <a:endParaRPr lang="en-US" sz="2800" dirty="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a:p>
          <a:p>
            <a:pPr algn="l">
              <a:spcBef>
                <a:spcPts val="0"/>
              </a:spcBef>
            </a:pPr>
            <a:r>
              <a:rPr lang="en-US" sz="2800" dirty="0" smtClean="0">
                <a:solidFill>
                  <a:schemeClr val="tx1">
                    <a:lumMod val="85000"/>
                  </a:schemeClr>
                </a:solidFill>
                <a:ea typeface="+mj-ea"/>
                <a:cs typeface="+mj-cs"/>
              </a:rPr>
              <a:t>Summary</a:t>
            </a:r>
          </a:p>
        </p:txBody>
      </p:sp>
      <p:sp>
        <p:nvSpPr>
          <p:cNvPr id="20" name="Subtitle 2"/>
          <p:cNvSpPr txBox="1">
            <a:spLocks/>
          </p:cNvSpPr>
          <p:nvPr/>
        </p:nvSpPr>
        <p:spPr>
          <a:xfrm>
            <a:off x="5826188" y="2209800"/>
            <a:ext cx="2923674" cy="2133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b="1" dirty="0">
                <a:solidFill>
                  <a:schemeClr val="accent6"/>
                </a:solidFill>
              </a:rPr>
              <a:t>Project </a:t>
            </a:r>
            <a:r>
              <a:rPr lang="en-US" sz="2800" b="1" dirty="0" smtClean="0">
                <a:solidFill>
                  <a:schemeClr val="accent6"/>
                </a:solidFill>
              </a:rPr>
              <a:t>History</a:t>
            </a:r>
            <a:endParaRPr lang="en-US" sz="2800" dirty="0">
              <a:solidFill>
                <a:schemeClr val="accent6"/>
              </a:solidFill>
            </a:endParaRPr>
          </a:p>
          <a:p>
            <a:pPr algn="l">
              <a:spcBef>
                <a:spcPts val="3000"/>
              </a:spcBef>
            </a:pPr>
            <a:r>
              <a:rPr lang="en-US" sz="2800" dirty="0">
                <a:solidFill>
                  <a:schemeClr val="tx1">
                    <a:lumMod val="85000"/>
                  </a:schemeClr>
                </a:solidFill>
                <a:ea typeface="+mj-ea"/>
                <a:cs typeface="+mj-cs"/>
              </a:rPr>
              <a:t>Building </a:t>
            </a:r>
            <a:r>
              <a:rPr lang="en-US" sz="2800" dirty="0" smtClean="0">
                <a:solidFill>
                  <a:schemeClr val="tx1">
                    <a:lumMod val="85000"/>
                  </a:schemeClr>
                </a:solidFill>
                <a:ea typeface="+mj-ea"/>
                <a:cs typeface="+mj-cs"/>
              </a:rPr>
              <a:t>Overview</a:t>
            </a:r>
            <a:endParaRPr lang="en-US" sz="2800" dirty="0"/>
          </a:p>
          <a:p>
            <a:pPr algn="l">
              <a:spcBef>
                <a:spcPts val="3000"/>
              </a:spcBef>
            </a:pPr>
            <a:r>
              <a:rPr lang="en-US" sz="2800" dirty="0">
                <a:solidFill>
                  <a:schemeClr val="tx1">
                    <a:lumMod val="85000"/>
                  </a:schemeClr>
                </a:solidFill>
                <a:ea typeface="+mj-ea"/>
                <a:cs typeface="+mj-cs"/>
              </a:rPr>
              <a:t>Design Concept</a:t>
            </a:r>
          </a:p>
        </p:txBody>
      </p:sp>
      <p:cxnSp>
        <p:nvCxnSpPr>
          <p:cNvPr id="25" name="Straight Connector 24"/>
          <p:cNvCxnSpPr/>
          <p:nvPr/>
        </p:nvCxnSpPr>
        <p:spPr>
          <a:xfrm>
            <a:off x="4343400" y="1600200"/>
            <a:ext cx="2658" cy="838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2994194" y="16002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348716" y="24384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chemeClr val="tx1">
                    <a:lumMod val="85000"/>
                  </a:schemeClr>
                </a:solidFill>
              </a:rPr>
              <a:t>Lighting | Electrical | </a:t>
            </a:r>
            <a:r>
              <a:rPr lang="en-US" sz="2000" dirty="0" smtClean="0">
                <a:solidFill>
                  <a:schemeClr val="tx1">
                    <a:lumMod val="85000"/>
                  </a:schemeClr>
                </a:solidFill>
              </a:rPr>
              <a:t>Daylighting | Acoustical | Architectural                                           P1</a:t>
            </a:r>
          </a:p>
        </p:txBody>
      </p:sp>
      <p:pic>
        <p:nvPicPr>
          <p:cNvPr id="19" name="Picture 2" descr="V:\Desktop\Fall 2013\THESIS\image\t3\centennial.jpg"/>
          <p:cNvPicPr>
            <a:picLocks noChangeAspect="1" noChangeArrowheads="1"/>
          </p:cNvPicPr>
          <p:nvPr/>
        </p:nvPicPr>
        <p:blipFill rotWithShape="1">
          <a:blip r:embed="rId2">
            <a:extLst>
              <a:ext uri="{28A0092B-C50C-407E-A947-70E740481C1C}">
                <a14:useLocalDpi xmlns:a14="http://schemas.microsoft.com/office/drawing/2010/main" val="0"/>
              </a:ext>
            </a:extLst>
          </a:blip>
          <a:srcRect l="1" t="886" r="-149" b="450"/>
          <a:stretch/>
        </p:blipFill>
        <p:spPr bwMode="auto">
          <a:xfrm>
            <a:off x="9220200" y="-2"/>
            <a:ext cx="5486400" cy="4219330"/>
          </a:xfrm>
          <a:prstGeom prst="rect">
            <a:avLst/>
          </a:prstGeom>
          <a:noFill/>
          <a:extLst>
            <a:ext uri="{909E8E84-426E-40DD-AFC4-6F175D3DCCD1}">
              <a14:hiddenFill xmlns:a14="http://schemas.microsoft.com/office/drawing/2010/main">
                <a:solidFill>
                  <a:srgbClr val="FFFFFF"/>
                </a:solidFill>
              </a14:hiddenFill>
            </a:ext>
          </a:extLst>
        </p:spPr>
      </p:pic>
      <p:sp>
        <p:nvSpPr>
          <p:cNvPr id="23"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000" i="1" dirty="0">
                <a:solidFill>
                  <a:schemeClr val="tx1"/>
                </a:solidFill>
              </a:rPr>
              <a:t>Dallas Museum of Natural History </a:t>
            </a:r>
          </a:p>
          <a:p>
            <a:pPr marL="342900" indent="-342900" algn="l">
              <a:buFont typeface="Arial" panose="020B0604020202020204" pitchFamily="34" charset="0"/>
              <a:buChar char="•"/>
            </a:pPr>
            <a:r>
              <a:rPr lang="en-US" sz="2000" dirty="0">
                <a:solidFill>
                  <a:schemeClr val="tx1"/>
                </a:solidFill>
              </a:rPr>
              <a:t>Established in 1936, Dallas Museum of Natural History is a collections-based, research-driven public natural history museum dedicated to document and describe Texas' vast natural diversity.</a:t>
            </a:r>
          </a:p>
        </p:txBody>
      </p:sp>
    </p:spTree>
    <p:extLst>
      <p:ext uri="{BB962C8B-B14F-4D97-AF65-F5344CB8AC3E}">
        <p14:creationId xmlns:p14="http://schemas.microsoft.com/office/powerpoint/2010/main" val="3173009585"/>
      </p:ext>
    </p:extLst>
  </p:cSld>
  <p:clrMapOvr>
    <a:masterClrMapping/>
  </p:clrMapOvr>
  <mc:AlternateContent xmlns:mc="http://schemas.openxmlformats.org/markup-compatibility/2006">
    <mc:Choice xmlns:p14="http://schemas.microsoft.com/office/powerpoint/2010/main" Requires="p14">
      <p:transition spd="med" p14:dur="700" advTm="11000">
        <p:fade/>
      </p:transition>
    </mc:Choice>
    <mc:Fallback>
      <p:transition spd="med" advTm="11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smtClean="0">
                <a:solidFill>
                  <a:schemeClr val="tx1">
                    <a:lumMod val="85000"/>
                  </a:schemeClr>
                </a:solidFill>
                <a:ea typeface="+mj-ea"/>
                <a:cs typeface="+mj-cs"/>
              </a:rPr>
              <a:t>Design Criteria</a:t>
            </a:r>
            <a:endParaRPr lang="en-US" sz="2800" dirty="0">
              <a:solidFill>
                <a:schemeClr val="tx1">
                  <a:lumMod val="85000"/>
                </a:schemeClr>
              </a:solidFill>
              <a:ea typeface="+mj-ea"/>
              <a:cs typeface="+mj-cs"/>
            </a:endParaRPr>
          </a:p>
          <a:p>
            <a:pPr algn="l">
              <a:spcBef>
                <a:spcPts val="3000"/>
              </a:spcBef>
            </a:pPr>
            <a:r>
              <a:rPr lang="en-US" sz="2800" dirty="0" smtClean="0">
                <a:solidFill>
                  <a:schemeClr val="tx1">
                    <a:lumMod val="85000"/>
                  </a:schemeClr>
                </a:solidFill>
                <a:ea typeface="+mj-ea"/>
                <a:cs typeface="+mj-cs"/>
              </a:rPr>
              <a:t>Design Approach</a:t>
            </a:r>
            <a:endParaRPr lang="en-US" sz="2800" dirty="0">
              <a:solidFill>
                <a:schemeClr val="tx1">
                  <a:lumMod val="85000"/>
                </a:schemeClr>
              </a:solidFill>
              <a:ea typeface="+mj-ea"/>
              <a:cs typeface="+mj-cs"/>
            </a:endParaRPr>
          </a:p>
          <a:p>
            <a:pPr algn="l">
              <a:spcBef>
                <a:spcPts val="3000"/>
              </a:spcBef>
            </a:pPr>
            <a:r>
              <a:rPr lang="en-US" sz="2800" b="1" dirty="0">
                <a:solidFill>
                  <a:schemeClr val="accent6"/>
                </a:solidFill>
              </a:rPr>
              <a:t>Design </a:t>
            </a:r>
            <a:r>
              <a:rPr lang="en-US" sz="2800" b="1" dirty="0" smtClean="0">
                <a:solidFill>
                  <a:schemeClr val="accent6"/>
                </a:solidFill>
              </a:rPr>
              <a:t>Result</a:t>
            </a:r>
            <a:endParaRPr lang="en-US" sz="2800" b="1" dirty="0">
              <a:solidFill>
                <a:schemeClr val="accent6"/>
              </a:solidFill>
            </a:endParaRPr>
          </a:p>
        </p:txBody>
      </p:sp>
      <p:cxnSp>
        <p:nvCxnSpPr>
          <p:cNvPr id="25" name="Straight Connector 24"/>
          <p:cNvCxnSpPr/>
          <p:nvPr/>
        </p:nvCxnSpPr>
        <p:spPr>
          <a:xfrm>
            <a:off x="4348716" y="2438400"/>
            <a:ext cx="0" cy="16764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48716" y="41148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5" name="Picture 14"/>
          <p:cNvPicPr/>
          <p:nvPr/>
        </p:nvPicPr>
        <p:blipFill>
          <a:blip r:embed="rId3" cstate="print">
            <a:extLst>
              <a:ext uri="{28A0092B-C50C-407E-A947-70E740481C1C}">
                <a14:useLocalDpi xmlns:a14="http://schemas.microsoft.com/office/drawing/2010/main" val="0"/>
              </a:ext>
            </a:extLst>
          </a:blip>
          <a:stretch>
            <a:fillRect/>
          </a:stretch>
        </p:blipFill>
        <p:spPr bwMode="auto">
          <a:xfrm>
            <a:off x="9172677" y="185191"/>
            <a:ext cx="9060031" cy="6520409"/>
          </a:xfrm>
          <a:prstGeom prst="rect">
            <a:avLst/>
          </a:prstGeom>
          <a:ln>
            <a:noFill/>
          </a:ln>
          <a:extLst>
            <a:ext uri="{53640926-AAD7-44D8-BBD7-CCE9431645EC}">
              <a14:shadowObscured xmlns:a14="http://schemas.microsoft.com/office/drawing/2010/main"/>
            </a:ext>
          </a:extLst>
        </p:spPr>
      </p:pic>
      <p:sp>
        <p:nvSpPr>
          <p:cNvPr id="17"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2400" b="1" dirty="0">
                <a:solidFill>
                  <a:schemeClr val="tx1"/>
                </a:solidFill>
              </a:rPr>
              <a:t>Design </a:t>
            </a:r>
            <a:r>
              <a:rPr lang="en-US" sz="2400" b="1" dirty="0" smtClean="0">
                <a:solidFill>
                  <a:schemeClr val="tx1"/>
                </a:solidFill>
              </a:rPr>
              <a:t>Result</a:t>
            </a:r>
          </a:p>
          <a:p>
            <a:pPr>
              <a:spcBef>
                <a:spcPts val="0"/>
              </a:spcBef>
            </a:pPr>
            <a:endParaRPr lang="en-US" sz="2400" b="1" dirty="0">
              <a:solidFill>
                <a:schemeClr val="tx1"/>
              </a:solidFill>
            </a:endParaRPr>
          </a:p>
          <a:p>
            <a:pPr algn="l"/>
            <a:r>
              <a:rPr lang="en-US" sz="2000" dirty="0" smtClean="0"/>
              <a:t>LED tubes are arranged in a way to surround the light </a:t>
            </a:r>
            <a:r>
              <a:rPr lang="en-US" sz="2000" dirty="0" smtClean="0"/>
              <a:t>well, gathering attention on it.</a:t>
            </a:r>
            <a:endParaRPr lang="en-US" sz="2000" dirty="0" smtClean="0"/>
          </a:p>
          <a:p>
            <a:pPr algn="l"/>
            <a:endParaRPr lang="en-US" sz="2000" dirty="0"/>
          </a:p>
          <a:p>
            <a:pPr algn="l"/>
            <a:r>
              <a:rPr lang="en-US" sz="2000" dirty="0" smtClean="0"/>
              <a:t>Wide </a:t>
            </a:r>
            <a:r>
              <a:rPr lang="en-US" sz="2000" dirty="0"/>
              <a:t>distribution floodlight inside the light well made the entire structure itself a luminaire, distributing light throughout the space uniformly</a:t>
            </a:r>
            <a:r>
              <a:rPr lang="en-US" sz="2000" dirty="0" smtClean="0"/>
              <a:t>.</a:t>
            </a:r>
          </a:p>
          <a:p>
            <a:pPr algn="l"/>
            <a:endParaRPr lang="en-US" sz="2000" dirty="0"/>
          </a:p>
          <a:p>
            <a:pPr algn="l"/>
            <a:r>
              <a:rPr lang="en-US" sz="2000" dirty="0" smtClean="0"/>
              <a:t>Whiteboard </a:t>
            </a:r>
            <a:r>
              <a:rPr lang="en-US" sz="2000" dirty="0" smtClean="0"/>
              <a:t>is illuminated </a:t>
            </a:r>
            <a:r>
              <a:rPr lang="en-US" sz="2000" dirty="0" smtClean="0"/>
              <a:t>by </a:t>
            </a:r>
            <a:r>
              <a:rPr lang="en-US" sz="2000" dirty="0" smtClean="0"/>
              <a:t>wall </a:t>
            </a:r>
            <a:r>
              <a:rPr lang="en-US" sz="2000" dirty="0" smtClean="0"/>
              <a:t>washer </a:t>
            </a:r>
            <a:r>
              <a:rPr lang="en-US" sz="2000" dirty="0" smtClean="0"/>
              <a:t>to guarantees </a:t>
            </a:r>
            <a:r>
              <a:rPr lang="en-US" sz="2000" dirty="0" smtClean="0"/>
              <a:t>sufficient light </a:t>
            </a:r>
            <a:r>
              <a:rPr lang="en-US" sz="2000" dirty="0" smtClean="0"/>
              <a:t>level.</a:t>
            </a:r>
            <a:endParaRPr lang="en-US" sz="2000" dirty="0"/>
          </a:p>
          <a:p>
            <a:pPr algn="l"/>
            <a:endParaRPr lang="en-US" sz="2000" dirty="0"/>
          </a:p>
          <a:p>
            <a:pPr algn="l"/>
            <a:endParaRPr lang="en-US" sz="2000" dirty="0" smtClean="0"/>
          </a:p>
          <a:p>
            <a:pPr algn="l"/>
            <a:endParaRPr lang="en-US" sz="2000" dirty="0"/>
          </a:p>
          <a:p>
            <a:pPr algn="l"/>
            <a:endParaRPr lang="en-US" sz="2000" dirty="0" smtClean="0"/>
          </a:p>
          <a:p>
            <a:pPr algn="l"/>
            <a:endParaRPr lang="en-US" sz="2000" dirty="0"/>
          </a:p>
          <a:p>
            <a:r>
              <a:rPr lang="en-US" sz="2000" dirty="0" smtClean="0"/>
              <a:t>Actual Power Density: 1.05 W/SF</a:t>
            </a:r>
          </a:p>
          <a:p>
            <a:pPr algn="l"/>
            <a:endParaRPr lang="en-US" sz="2000" dirty="0"/>
          </a:p>
        </p:txBody>
      </p:sp>
      <p:graphicFrame>
        <p:nvGraphicFramePr>
          <p:cNvPr id="2" name="Object 1"/>
          <p:cNvGraphicFramePr>
            <a:graphicFrameLocks noChangeAspect="1"/>
          </p:cNvGraphicFramePr>
          <p:nvPr>
            <p:extLst>
              <p:ext uri="{D42A27DB-BD31-4B8C-83A1-F6EECF244321}">
                <p14:modId xmlns:p14="http://schemas.microsoft.com/office/powerpoint/2010/main" val="481435453"/>
              </p:ext>
            </p:extLst>
          </p:nvPr>
        </p:nvGraphicFramePr>
        <p:xfrm>
          <a:off x="20116800" y="4114800"/>
          <a:ext cx="5486400" cy="982819"/>
        </p:xfrm>
        <a:graphic>
          <a:graphicData uri="http://schemas.openxmlformats.org/presentationml/2006/ole">
            <mc:AlternateContent xmlns:mc="http://schemas.openxmlformats.org/markup-compatibility/2006">
              <mc:Choice xmlns:v="urn:schemas-microsoft-com:vml" Requires="v">
                <p:oleObj spid="_x0000_s4155" name="Worksheet" r:id="rId4" imgW="4200576" imgH="752459" progId="Excel.Sheet.12">
                  <p:embed/>
                </p:oleObj>
              </mc:Choice>
              <mc:Fallback>
                <p:oleObj name="Worksheet" r:id="rId4" imgW="4200576" imgH="752459" progId="Excel.Sheet.12">
                  <p:embed/>
                  <p:pic>
                    <p:nvPicPr>
                      <p:cNvPr id="0" name=""/>
                      <p:cNvPicPr/>
                      <p:nvPr/>
                    </p:nvPicPr>
                    <p:blipFill>
                      <a:blip r:embed="rId5"/>
                      <a:stretch>
                        <a:fillRect/>
                      </a:stretch>
                    </p:blipFill>
                    <p:spPr>
                      <a:xfrm>
                        <a:off x="20116800" y="4114800"/>
                        <a:ext cx="5486400" cy="982819"/>
                      </a:xfrm>
                      <a:prstGeom prst="rect">
                        <a:avLst/>
                      </a:prstGeom>
                    </p:spPr>
                  </p:pic>
                </p:oleObj>
              </mc:Fallback>
            </mc:AlternateContent>
          </a:graphicData>
        </a:graphic>
      </p:graphicFrame>
      <p:sp>
        <p:nvSpPr>
          <p:cNvPr id="18"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b="1" dirty="0" smtClean="0">
                <a:solidFill>
                  <a:schemeClr val="accent6"/>
                </a:solidFill>
              </a:rPr>
              <a:t>Daylighting</a:t>
            </a:r>
            <a:r>
              <a:rPr lang="en-US" sz="2000" dirty="0" smtClean="0">
                <a:solidFill>
                  <a:schemeClr val="tx1">
                    <a:lumMod val="85000"/>
                  </a:schemeClr>
                </a:solidFill>
              </a:rPr>
              <a:t> | Acoustical | Architectural</a:t>
            </a:r>
            <a:r>
              <a:rPr lang="en-US" sz="2000" b="1" dirty="0" smtClean="0">
                <a:solidFill>
                  <a:schemeClr val="tx1">
                    <a:lumMod val="85000"/>
                  </a:schemeClr>
                </a:solidFill>
              </a:rPr>
              <a:t> </a:t>
            </a:r>
            <a:r>
              <a:rPr lang="en-US" sz="2000" dirty="0" smtClean="0">
                <a:solidFill>
                  <a:schemeClr val="tx1">
                    <a:lumMod val="85000"/>
                  </a:schemeClr>
                </a:solidFill>
              </a:rPr>
              <a:t>                                       P15</a:t>
            </a:r>
          </a:p>
        </p:txBody>
      </p:sp>
      <p:cxnSp>
        <p:nvCxnSpPr>
          <p:cNvPr id="14" name="Straight Connector 13"/>
          <p:cNvCxnSpPr/>
          <p:nvPr/>
        </p:nvCxnSpPr>
        <p:spPr>
          <a:xfrm flipH="1">
            <a:off x="2999510" y="24384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b="1" dirty="0">
                <a:solidFill>
                  <a:schemeClr val="accent6"/>
                </a:solidFill>
              </a:rPr>
              <a:t>Classroom</a:t>
            </a:r>
          </a:p>
          <a:p>
            <a:pPr algn="l">
              <a:spcBef>
                <a:spcPts val="0"/>
              </a:spcBef>
            </a:pPr>
            <a:endParaRPr lang="en-US" sz="2800" dirty="0" smtClean="0"/>
          </a:p>
          <a:p>
            <a:pPr algn="l">
              <a:spcBef>
                <a:spcPts val="0"/>
              </a:spcBef>
            </a:pPr>
            <a:r>
              <a:rPr lang="en-US" sz="2800" dirty="0" smtClean="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19" name="Straight Connector 18"/>
          <p:cNvCxnSpPr/>
          <p:nvPr/>
        </p:nvCxnSpPr>
        <p:spPr>
          <a:xfrm>
            <a:off x="4343400" y="2438400"/>
            <a:ext cx="0" cy="838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846964"/>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2" cstate="print">
            <a:extLst>
              <a:ext uri="{28A0092B-C50C-407E-A947-70E740481C1C}">
                <a14:useLocalDpi xmlns:a14="http://schemas.microsoft.com/office/drawing/2010/main" val="0"/>
              </a:ext>
            </a:extLst>
          </a:blip>
          <a:stretch>
            <a:fillRect/>
          </a:stretch>
        </p:blipFill>
        <p:spPr bwMode="auto">
          <a:xfrm>
            <a:off x="19330273" y="324200"/>
            <a:ext cx="7245432" cy="5837782"/>
          </a:xfrm>
          <a:prstGeom prst="rect">
            <a:avLst/>
          </a:prstGeom>
          <a:ln>
            <a:noFill/>
          </a:ln>
          <a:extLst>
            <a:ext uri="{53640926-AAD7-44D8-BBD7-CCE9431645EC}">
              <a14:shadowObscured xmlns:a14="http://schemas.microsoft.com/office/drawing/2010/main"/>
            </a:ext>
          </a:extLst>
        </p:spPr>
      </p:pic>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bwMode="auto">
          <a:xfrm>
            <a:off x="9172677" y="185191"/>
            <a:ext cx="9060031" cy="6520409"/>
          </a:xfrm>
          <a:prstGeom prst="rect">
            <a:avLst/>
          </a:prstGeom>
          <a:ln>
            <a:noFill/>
          </a:ln>
          <a:extLst>
            <a:ext uri="{53640926-AAD7-44D8-BBD7-CCE9431645EC}">
              <a14:shadowObscured xmlns:a14="http://schemas.microsoft.com/office/drawing/2010/main"/>
            </a:ext>
          </a:extLst>
        </p:spPr>
      </p:pic>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smtClean="0">
                <a:solidFill>
                  <a:schemeClr val="tx1">
                    <a:lumMod val="85000"/>
                  </a:schemeClr>
                </a:solidFill>
                <a:ea typeface="+mj-ea"/>
                <a:cs typeface="+mj-cs"/>
              </a:rPr>
              <a:t>Design Criteria</a:t>
            </a:r>
            <a:endParaRPr lang="en-US" sz="2800" dirty="0">
              <a:solidFill>
                <a:schemeClr val="tx1">
                  <a:lumMod val="85000"/>
                </a:schemeClr>
              </a:solidFill>
              <a:ea typeface="+mj-ea"/>
              <a:cs typeface="+mj-cs"/>
            </a:endParaRPr>
          </a:p>
          <a:p>
            <a:pPr algn="l">
              <a:spcBef>
                <a:spcPts val="3000"/>
              </a:spcBef>
            </a:pPr>
            <a:r>
              <a:rPr lang="en-US" sz="2800" dirty="0" smtClean="0">
                <a:solidFill>
                  <a:schemeClr val="tx1">
                    <a:lumMod val="85000"/>
                  </a:schemeClr>
                </a:solidFill>
                <a:ea typeface="+mj-ea"/>
                <a:cs typeface="+mj-cs"/>
              </a:rPr>
              <a:t>Design Approach</a:t>
            </a:r>
            <a:endParaRPr lang="en-US" sz="2800" dirty="0">
              <a:solidFill>
                <a:schemeClr val="tx1">
                  <a:lumMod val="85000"/>
                </a:schemeClr>
              </a:solidFill>
              <a:ea typeface="+mj-ea"/>
              <a:cs typeface="+mj-cs"/>
            </a:endParaRPr>
          </a:p>
          <a:p>
            <a:pPr algn="l">
              <a:spcBef>
                <a:spcPts val="3000"/>
              </a:spcBef>
            </a:pPr>
            <a:r>
              <a:rPr lang="en-US" sz="2800" b="1" dirty="0">
                <a:solidFill>
                  <a:schemeClr val="accent6"/>
                </a:solidFill>
              </a:rPr>
              <a:t>Design </a:t>
            </a:r>
            <a:r>
              <a:rPr lang="en-US" sz="2800" b="1" dirty="0" smtClean="0">
                <a:solidFill>
                  <a:schemeClr val="accent6"/>
                </a:solidFill>
              </a:rPr>
              <a:t>Result</a:t>
            </a:r>
            <a:endParaRPr lang="en-US" sz="2800" b="1" dirty="0">
              <a:solidFill>
                <a:schemeClr val="accent6"/>
              </a:solidFill>
            </a:endParaRPr>
          </a:p>
        </p:txBody>
      </p:sp>
      <p:cxnSp>
        <p:nvCxnSpPr>
          <p:cNvPr id="12" name="Straight Connector 11"/>
          <p:cNvCxnSpPr/>
          <p:nvPr/>
        </p:nvCxnSpPr>
        <p:spPr>
          <a:xfrm>
            <a:off x="4348716" y="41148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b="1" dirty="0" smtClean="0">
                <a:solidFill>
                  <a:schemeClr val="accent6"/>
                </a:solidFill>
              </a:rPr>
              <a:t>Daylighting</a:t>
            </a:r>
            <a:r>
              <a:rPr lang="en-US" sz="2000" dirty="0" smtClean="0">
                <a:solidFill>
                  <a:schemeClr val="tx1">
                    <a:lumMod val="85000"/>
                  </a:schemeClr>
                </a:solidFill>
              </a:rPr>
              <a:t> | Acoustical | Architectural</a:t>
            </a:r>
            <a:r>
              <a:rPr lang="en-US" sz="2000" b="1" dirty="0" smtClean="0">
                <a:solidFill>
                  <a:schemeClr val="tx1">
                    <a:lumMod val="85000"/>
                  </a:schemeClr>
                </a:solidFill>
              </a:rPr>
              <a:t> </a:t>
            </a:r>
            <a:r>
              <a:rPr lang="en-US" sz="2000" dirty="0" smtClean="0">
                <a:solidFill>
                  <a:schemeClr val="tx1">
                    <a:lumMod val="85000"/>
                  </a:schemeClr>
                </a:solidFill>
              </a:rPr>
              <a:t>                                       P16</a:t>
            </a:r>
          </a:p>
        </p:txBody>
      </p:sp>
      <p:cxnSp>
        <p:nvCxnSpPr>
          <p:cNvPr id="16" name="Straight Connector 15"/>
          <p:cNvCxnSpPr/>
          <p:nvPr/>
        </p:nvCxnSpPr>
        <p:spPr>
          <a:xfrm flipH="1">
            <a:off x="2999510" y="24384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b="1" dirty="0">
                <a:solidFill>
                  <a:schemeClr val="accent6"/>
                </a:solidFill>
              </a:rPr>
              <a:t>Classroom</a:t>
            </a:r>
          </a:p>
          <a:p>
            <a:pPr algn="l">
              <a:spcBef>
                <a:spcPts val="0"/>
              </a:spcBef>
            </a:pPr>
            <a:endParaRPr lang="en-US" sz="2800" dirty="0" smtClean="0"/>
          </a:p>
          <a:p>
            <a:pPr algn="l">
              <a:spcBef>
                <a:spcPts val="0"/>
              </a:spcBef>
            </a:pPr>
            <a:r>
              <a:rPr lang="en-US" sz="2800" dirty="0" smtClean="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22" name="Straight Connector 21"/>
          <p:cNvCxnSpPr/>
          <p:nvPr/>
        </p:nvCxnSpPr>
        <p:spPr>
          <a:xfrm>
            <a:off x="4348716" y="2438400"/>
            <a:ext cx="0" cy="16764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036791"/>
      </p:ext>
    </p:extLst>
  </p:cSld>
  <p:clrMapOvr>
    <a:masterClrMapping/>
  </p:clrMapOvr>
  <mc:AlternateContent xmlns:mc="http://schemas.openxmlformats.org/markup-compatibility/2006">
    <mc:Choice xmlns:p14="http://schemas.microsoft.com/office/powerpoint/2010/main" Requires="p14">
      <p:transition spd="med" p14:dur="700" advTm="16000">
        <p:fade/>
      </p:transition>
    </mc:Choice>
    <mc:Fallback>
      <p:transition spd="med" advTm="16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2" cstate="print">
            <a:extLst>
              <a:ext uri="{28A0092B-C50C-407E-A947-70E740481C1C}">
                <a14:useLocalDpi xmlns:a14="http://schemas.microsoft.com/office/drawing/2010/main" val="0"/>
              </a:ext>
            </a:extLst>
          </a:blip>
          <a:stretch>
            <a:fillRect/>
          </a:stretch>
        </p:blipFill>
        <p:spPr bwMode="auto">
          <a:xfrm>
            <a:off x="19330273" y="324200"/>
            <a:ext cx="7245432" cy="5837782"/>
          </a:xfrm>
          <a:prstGeom prst="rect">
            <a:avLst/>
          </a:prstGeom>
          <a:ln>
            <a:noFill/>
          </a:ln>
          <a:extLst>
            <a:ext uri="{53640926-AAD7-44D8-BBD7-CCE9431645EC}">
              <a14:shadowObscured xmlns:a14="http://schemas.microsoft.com/office/drawing/2010/main"/>
            </a:ext>
          </a:extLst>
        </p:spPr>
      </p:pic>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bwMode="auto">
          <a:xfrm>
            <a:off x="9172677" y="185191"/>
            <a:ext cx="9060031" cy="6520409"/>
          </a:xfrm>
          <a:prstGeom prst="rect">
            <a:avLst/>
          </a:prstGeom>
          <a:ln>
            <a:noFill/>
          </a:ln>
          <a:extLst>
            <a:ext uri="{53640926-AAD7-44D8-BBD7-CCE9431645EC}">
              <a14:shadowObscured xmlns:a14="http://schemas.microsoft.com/office/drawing/2010/main"/>
            </a:ext>
          </a:extLst>
        </p:spPr>
      </p:pic>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smtClean="0">
                <a:solidFill>
                  <a:schemeClr val="tx1">
                    <a:lumMod val="85000"/>
                  </a:schemeClr>
                </a:solidFill>
                <a:ea typeface="+mj-ea"/>
                <a:cs typeface="+mj-cs"/>
              </a:rPr>
              <a:t>Design Criteria</a:t>
            </a:r>
            <a:endParaRPr lang="en-US" sz="2800" dirty="0">
              <a:solidFill>
                <a:schemeClr val="tx1">
                  <a:lumMod val="85000"/>
                </a:schemeClr>
              </a:solidFill>
              <a:ea typeface="+mj-ea"/>
              <a:cs typeface="+mj-cs"/>
            </a:endParaRPr>
          </a:p>
          <a:p>
            <a:pPr algn="l">
              <a:spcBef>
                <a:spcPts val="3000"/>
              </a:spcBef>
            </a:pPr>
            <a:r>
              <a:rPr lang="en-US" sz="2800" dirty="0" smtClean="0">
                <a:solidFill>
                  <a:schemeClr val="tx1">
                    <a:lumMod val="85000"/>
                  </a:schemeClr>
                </a:solidFill>
                <a:ea typeface="+mj-ea"/>
                <a:cs typeface="+mj-cs"/>
              </a:rPr>
              <a:t>Design Approach</a:t>
            </a:r>
            <a:endParaRPr lang="en-US" sz="2800" dirty="0">
              <a:solidFill>
                <a:schemeClr val="tx1">
                  <a:lumMod val="85000"/>
                </a:schemeClr>
              </a:solidFill>
              <a:ea typeface="+mj-ea"/>
              <a:cs typeface="+mj-cs"/>
            </a:endParaRPr>
          </a:p>
          <a:p>
            <a:pPr algn="l">
              <a:spcBef>
                <a:spcPts val="3000"/>
              </a:spcBef>
            </a:pPr>
            <a:r>
              <a:rPr lang="en-US" sz="2800" b="1" dirty="0">
                <a:solidFill>
                  <a:schemeClr val="accent6"/>
                </a:solidFill>
              </a:rPr>
              <a:t>Design </a:t>
            </a:r>
            <a:r>
              <a:rPr lang="en-US" sz="2800" b="1" dirty="0" smtClean="0">
                <a:solidFill>
                  <a:schemeClr val="accent6"/>
                </a:solidFill>
              </a:rPr>
              <a:t>Result</a:t>
            </a:r>
            <a:endParaRPr lang="en-US" sz="2800" b="1" dirty="0">
              <a:solidFill>
                <a:schemeClr val="accent6"/>
              </a:solidFill>
            </a:endParaRPr>
          </a:p>
        </p:txBody>
      </p:sp>
      <p:cxnSp>
        <p:nvCxnSpPr>
          <p:cNvPr id="12" name="Straight Connector 11"/>
          <p:cNvCxnSpPr/>
          <p:nvPr/>
        </p:nvCxnSpPr>
        <p:spPr>
          <a:xfrm>
            <a:off x="4348716" y="41148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b="1" dirty="0" smtClean="0">
                <a:solidFill>
                  <a:schemeClr val="accent6"/>
                </a:solidFill>
              </a:rPr>
              <a:t>Daylighting</a:t>
            </a:r>
            <a:r>
              <a:rPr lang="en-US" sz="2000" dirty="0" smtClean="0">
                <a:solidFill>
                  <a:schemeClr val="tx1">
                    <a:lumMod val="85000"/>
                  </a:schemeClr>
                </a:solidFill>
              </a:rPr>
              <a:t> | Acoustical | Architectural</a:t>
            </a:r>
            <a:r>
              <a:rPr lang="en-US" sz="2000" b="1" dirty="0" smtClean="0">
                <a:solidFill>
                  <a:schemeClr val="tx1">
                    <a:lumMod val="85000"/>
                  </a:schemeClr>
                </a:solidFill>
              </a:rPr>
              <a:t> </a:t>
            </a:r>
            <a:r>
              <a:rPr lang="en-US" sz="2000" dirty="0" smtClean="0">
                <a:solidFill>
                  <a:schemeClr val="tx1">
                    <a:lumMod val="85000"/>
                  </a:schemeClr>
                </a:solidFill>
              </a:rPr>
              <a:t>                                       P16</a:t>
            </a:r>
          </a:p>
        </p:txBody>
      </p:sp>
      <p:sp>
        <p:nvSpPr>
          <p:cNvPr id="2" name="Subtitle 1"/>
          <p:cNvSpPr>
            <a:spLocks noGrp="1"/>
          </p:cNvSpPr>
          <p:nvPr>
            <p:ph type="subTitle" idx="1"/>
          </p:nvPr>
        </p:nvSpPr>
        <p:spPr/>
        <p:txBody>
          <a:bodyPr/>
          <a:lstStyle/>
          <a:p>
            <a:endParaRPr lang="en-US"/>
          </a:p>
        </p:txBody>
      </p:sp>
      <p:cxnSp>
        <p:nvCxnSpPr>
          <p:cNvPr id="16" name="Straight Connector 15"/>
          <p:cNvCxnSpPr/>
          <p:nvPr/>
        </p:nvCxnSpPr>
        <p:spPr>
          <a:xfrm flipH="1">
            <a:off x="2999510" y="24384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b="1" dirty="0">
                <a:solidFill>
                  <a:schemeClr val="accent6"/>
                </a:solidFill>
              </a:rPr>
              <a:t>Classroom</a:t>
            </a:r>
          </a:p>
          <a:p>
            <a:pPr algn="l">
              <a:spcBef>
                <a:spcPts val="0"/>
              </a:spcBef>
            </a:pPr>
            <a:endParaRPr lang="en-US" sz="2800" dirty="0" smtClean="0"/>
          </a:p>
          <a:p>
            <a:pPr algn="l">
              <a:spcBef>
                <a:spcPts val="0"/>
              </a:spcBef>
            </a:pPr>
            <a:r>
              <a:rPr lang="en-US" sz="2800" dirty="0" smtClean="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22" name="Straight Connector 21"/>
          <p:cNvCxnSpPr/>
          <p:nvPr/>
        </p:nvCxnSpPr>
        <p:spPr>
          <a:xfrm>
            <a:off x="4348716" y="2438400"/>
            <a:ext cx="0" cy="16764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036791"/>
      </p:ext>
    </p:extLst>
  </p:cSld>
  <p:clrMapOvr>
    <a:masterClrMapping/>
  </p:clrMapOvr>
  <mc:AlternateContent xmlns:mc="http://schemas.openxmlformats.org/markup-compatibility/2006">
    <mc:Choice xmlns:p14="http://schemas.microsoft.com/office/powerpoint/2010/main" Requires="p14">
      <p:transition spd="med" p14:dur="700" advTm="17000">
        <p:fade/>
      </p:transition>
    </mc:Choice>
    <mc:Fallback>
      <p:transition spd="med" advTm="17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2" cstate="print">
            <a:extLst>
              <a:ext uri="{28A0092B-C50C-407E-A947-70E740481C1C}">
                <a14:useLocalDpi xmlns:a14="http://schemas.microsoft.com/office/drawing/2010/main" val="0"/>
              </a:ext>
            </a:extLst>
          </a:blip>
          <a:stretch>
            <a:fillRect/>
          </a:stretch>
        </p:blipFill>
        <p:spPr bwMode="auto">
          <a:xfrm>
            <a:off x="9172677" y="185191"/>
            <a:ext cx="9060031" cy="6520409"/>
          </a:xfrm>
          <a:prstGeom prst="rect">
            <a:avLst/>
          </a:prstGeom>
          <a:ln>
            <a:noFill/>
          </a:ln>
          <a:extLst>
            <a:ext uri="{53640926-AAD7-44D8-BBD7-CCE9431645EC}">
              <a14:shadowObscured xmlns:a14="http://schemas.microsoft.com/office/drawing/2010/main"/>
            </a:ext>
          </a:extLst>
        </p:spPr>
      </p:pic>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smtClean="0">
                <a:solidFill>
                  <a:schemeClr val="tx1">
                    <a:lumMod val="85000"/>
                  </a:schemeClr>
                </a:solidFill>
                <a:ea typeface="+mj-ea"/>
                <a:cs typeface="+mj-cs"/>
              </a:rPr>
              <a:t>Design Criteria</a:t>
            </a:r>
            <a:endParaRPr lang="en-US" sz="2800" dirty="0">
              <a:solidFill>
                <a:schemeClr val="tx1">
                  <a:lumMod val="85000"/>
                </a:schemeClr>
              </a:solidFill>
              <a:ea typeface="+mj-ea"/>
              <a:cs typeface="+mj-cs"/>
            </a:endParaRPr>
          </a:p>
          <a:p>
            <a:pPr algn="l">
              <a:spcBef>
                <a:spcPts val="3000"/>
              </a:spcBef>
            </a:pPr>
            <a:r>
              <a:rPr lang="en-US" sz="2800" dirty="0" smtClean="0">
                <a:solidFill>
                  <a:schemeClr val="tx1">
                    <a:lumMod val="85000"/>
                  </a:schemeClr>
                </a:solidFill>
                <a:ea typeface="+mj-ea"/>
                <a:cs typeface="+mj-cs"/>
              </a:rPr>
              <a:t>Design Approach</a:t>
            </a:r>
            <a:endParaRPr lang="en-US" sz="2800" dirty="0">
              <a:solidFill>
                <a:schemeClr val="tx1">
                  <a:lumMod val="85000"/>
                </a:schemeClr>
              </a:solidFill>
              <a:ea typeface="+mj-ea"/>
              <a:cs typeface="+mj-cs"/>
            </a:endParaRPr>
          </a:p>
          <a:p>
            <a:pPr algn="l">
              <a:spcBef>
                <a:spcPts val="3000"/>
              </a:spcBef>
            </a:pPr>
            <a:r>
              <a:rPr lang="en-US" sz="2800" b="1" dirty="0">
                <a:solidFill>
                  <a:schemeClr val="accent6"/>
                </a:solidFill>
              </a:rPr>
              <a:t>Design </a:t>
            </a:r>
            <a:r>
              <a:rPr lang="en-US" sz="2800" b="1" dirty="0" smtClean="0">
                <a:solidFill>
                  <a:schemeClr val="accent6"/>
                </a:solidFill>
              </a:rPr>
              <a:t>Result</a:t>
            </a:r>
            <a:endParaRPr lang="en-US" sz="2800" b="1" dirty="0">
              <a:solidFill>
                <a:schemeClr val="accent6"/>
              </a:solidFill>
            </a:endParaRPr>
          </a:p>
        </p:txBody>
      </p:sp>
      <p:cxnSp>
        <p:nvCxnSpPr>
          <p:cNvPr id="12" name="Straight Connector 11"/>
          <p:cNvCxnSpPr/>
          <p:nvPr/>
        </p:nvCxnSpPr>
        <p:spPr>
          <a:xfrm>
            <a:off x="4348716" y="41148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b="1" dirty="0" smtClean="0">
                <a:solidFill>
                  <a:schemeClr val="accent6"/>
                </a:solidFill>
              </a:rPr>
              <a:t>Daylighting</a:t>
            </a:r>
            <a:r>
              <a:rPr lang="en-US" sz="2000" dirty="0" smtClean="0">
                <a:solidFill>
                  <a:schemeClr val="tx1">
                    <a:lumMod val="85000"/>
                  </a:schemeClr>
                </a:solidFill>
              </a:rPr>
              <a:t> | Acoustical | Architectural</a:t>
            </a:r>
            <a:r>
              <a:rPr lang="en-US" sz="2000" b="1" dirty="0" smtClean="0">
                <a:solidFill>
                  <a:schemeClr val="tx1">
                    <a:lumMod val="85000"/>
                  </a:schemeClr>
                </a:solidFill>
              </a:rPr>
              <a:t> </a:t>
            </a:r>
            <a:r>
              <a:rPr lang="en-US" sz="2000" dirty="0" smtClean="0">
                <a:solidFill>
                  <a:schemeClr val="tx1">
                    <a:lumMod val="85000"/>
                  </a:schemeClr>
                </a:solidFill>
              </a:rPr>
              <a:t>                                       P16</a:t>
            </a:r>
          </a:p>
        </p:txBody>
      </p:sp>
      <p:cxnSp>
        <p:nvCxnSpPr>
          <p:cNvPr id="16" name="Straight Connector 15"/>
          <p:cNvCxnSpPr/>
          <p:nvPr/>
        </p:nvCxnSpPr>
        <p:spPr>
          <a:xfrm flipH="1">
            <a:off x="2999510" y="24384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b="1" dirty="0">
                <a:solidFill>
                  <a:schemeClr val="accent6"/>
                </a:solidFill>
              </a:rPr>
              <a:t>Classroom</a:t>
            </a:r>
          </a:p>
          <a:p>
            <a:pPr algn="l">
              <a:spcBef>
                <a:spcPts val="0"/>
              </a:spcBef>
            </a:pPr>
            <a:endParaRPr lang="en-US" sz="2800" dirty="0" smtClean="0"/>
          </a:p>
          <a:p>
            <a:pPr algn="l">
              <a:spcBef>
                <a:spcPts val="0"/>
              </a:spcBef>
            </a:pPr>
            <a:r>
              <a:rPr lang="en-US" sz="2800" dirty="0" smtClean="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22" name="Straight Connector 21"/>
          <p:cNvCxnSpPr/>
          <p:nvPr/>
        </p:nvCxnSpPr>
        <p:spPr>
          <a:xfrm>
            <a:off x="4348716" y="2438400"/>
            <a:ext cx="0" cy="16764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6396" name="Picture 12" descr="C:\Users\yil5167\Desktop\lu\wq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0037" y="166517"/>
            <a:ext cx="7019925" cy="615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751571"/>
      </p:ext>
    </p:extLst>
  </p:cSld>
  <p:clrMapOvr>
    <a:masterClrMapping/>
  </p:clrMapOvr>
  <mc:AlternateContent xmlns:mc="http://schemas.openxmlformats.org/markup-compatibility/2006">
    <mc:Choice xmlns:p14="http://schemas.microsoft.com/office/powerpoint/2010/main" Requires="p14">
      <p:transition spd="med" p14:dur="700" advTm="22000">
        <p:fade/>
      </p:transition>
    </mc:Choice>
    <mc:Fallback>
      <p:transition spd="med" advTm="22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b="1" dirty="0">
                <a:solidFill>
                  <a:schemeClr val="accent6"/>
                </a:solidFill>
              </a:rPr>
              <a:t>Design Criteria</a:t>
            </a:r>
          </a:p>
          <a:p>
            <a:pPr algn="l">
              <a:spcBef>
                <a:spcPts val="3000"/>
              </a:spcBef>
            </a:pPr>
            <a:r>
              <a:rPr lang="en-US" sz="2800" dirty="0" smtClean="0">
                <a:solidFill>
                  <a:schemeClr val="tx1">
                    <a:lumMod val="85000"/>
                  </a:schemeClr>
                </a:solidFill>
                <a:ea typeface="+mj-ea"/>
                <a:cs typeface="+mj-cs"/>
              </a:rPr>
              <a:t>Design Approach</a:t>
            </a:r>
            <a:endParaRPr lang="en-US" sz="2800" dirty="0">
              <a:solidFill>
                <a:schemeClr val="tx1">
                  <a:lumMod val="85000"/>
                </a:schemeClr>
              </a:solidFill>
              <a:ea typeface="+mj-ea"/>
              <a:cs typeface="+mj-cs"/>
            </a:endParaRPr>
          </a:p>
          <a:p>
            <a:pPr algn="l">
              <a:spcBef>
                <a:spcPts val="3000"/>
              </a:spcBef>
            </a:pPr>
            <a:r>
              <a:rPr lang="en-US" sz="2800" dirty="0">
                <a:solidFill>
                  <a:schemeClr val="tx1">
                    <a:lumMod val="85000"/>
                  </a:schemeClr>
                </a:solidFill>
                <a:ea typeface="+mj-ea"/>
                <a:cs typeface="+mj-cs"/>
              </a:rPr>
              <a:t>Design </a:t>
            </a:r>
            <a:r>
              <a:rPr lang="en-US" sz="2800" dirty="0" smtClean="0">
                <a:solidFill>
                  <a:schemeClr val="tx1">
                    <a:lumMod val="85000"/>
                  </a:schemeClr>
                </a:solidFill>
                <a:ea typeface="+mj-ea"/>
                <a:cs typeface="+mj-cs"/>
              </a:rPr>
              <a:t>Result</a:t>
            </a:r>
            <a:endParaRPr lang="en-US" sz="2800" dirty="0">
              <a:solidFill>
                <a:schemeClr val="tx1">
                  <a:lumMod val="85000"/>
                </a:schemeClr>
              </a:solidFill>
              <a:ea typeface="+mj-ea"/>
              <a:cs typeface="+mj-cs"/>
            </a:endParaRPr>
          </a:p>
        </p:txBody>
      </p:sp>
      <p:cxnSp>
        <p:nvCxnSpPr>
          <p:cNvPr id="25" name="Straight Connector 24"/>
          <p:cNvCxnSpPr/>
          <p:nvPr/>
        </p:nvCxnSpPr>
        <p:spPr>
          <a:xfrm flipV="1">
            <a:off x="4348716" y="2462622"/>
            <a:ext cx="0" cy="82608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2999510" y="32766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348716" y="2462622"/>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2400" b="1" dirty="0" smtClean="0"/>
              <a:t>Theater</a:t>
            </a:r>
          </a:p>
          <a:p>
            <a:pPr>
              <a:spcBef>
                <a:spcPts val="0"/>
              </a:spcBef>
            </a:pPr>
            <a:endParaRPr lang="en-US" sz="2400" b="1" dirty="0" smtClean="0">
              <a:solidFill>
                <a:schemeClr val="tx1"/>
              </a:solidFill>
            </a:endParaRPr>
          </a:p>
          <a:p>
            <a:pPr algn="l">
              <a:lnSpc>
                <a:spcPct val="110000"/>
              </a:lnSpc>
              <a:spcBef>
                <a:spcPts val="0"/>
              </a:spcBef>
            </a:pPr>
            <a:endParaRPr lang="en-US" sz="2000" b="1" dirty="0" smtClean="0">
              <a:solidFill>
                <a:schemeClr val="tx1"/>
              </a:solidFill>
            </a:endParaRPr>
          </a:p>
          <a:p>
            <a:pPr algn="l">
              <a:lnSpc>
                <a:spcPct val="110000"/>
              </a:lnSpc>
              <a:spcBef>
                <a:spcPts val="0"/>
              </a:spcBef>
            </a:pPr>
            <a:endParaRPr lang="en-US" sz="2000" b="1" dirty="0" smtClean="0">
              <a:solidFill>
                <a:schemeClr val="tx1"/>
              </a:solidFill>
            </a:endParaRPr>
          </a:p>
          <a:p>
            <a:pPr algn="l">
              <a:lnSpc>
                <a:spcPct val="110000"/>
              </a:lnSpc>
              <a:spcBef>
                <a:spcPts val="0"/>
              </a:spcBef>
            </a:pPr>
            <a:endParaRPr lang="en-US" sz="2000" b="1" dirty="0" smtClean="0">
              <a:solidFill>
                <a:schemeClr val="tx1"/>
              </a:solidFill>
            </a:endParaRPr>
          </a:p>
          <a:p>
            <a:pPr algn="l"/>
            <a:r>
              <a:rPr lang="en-US" sz="2000" b="1" dirty="0"/>
              <a:t>Dimensions</a:t>
            </a:r>
            <a:endParaRPr lang="en-US" sz="2000" dirty="0"/>
          </a:p>
          <a:p>
            <a:pPr algn="l"/>
            <a:r>
              <a:rPr lang="en-US" sz="2000" dirty="0"/>
              <a:t>Approximate Area = 3726 ft^2</a:t>
            </a:r>
          </a:p>
          <a:p>
            <a:pPr algn="l"/>
            <a:r>
              <a:rPr lang="en-US" sz="2000" dirty="0"/>
              <a:t>Length = 69 </a:t>
            </a:r>
            <a:r>
              <a:rPr lang="en-US" sz="2000" dirty="0" err="1"/>
              <a:t>ft</a:t>
            </a:r>
            <a:endParaRPr lang="en-US" sz="2000" dirty="0"/>
          </a:p>
          <a:p>
            <a:pPr algn="l"/>
            <a:r>
              <a:rPr lang="en-US" sz="2000" dirty="0"/>
              <a:t>Width at Front Row = 43 </a:t>
            </a:r>
            <a:r>
              <a:rPr lang="en-US" sz="2000" dirty="0" err="1"/>
              <a:t>ft</a:t>
            </a:r>
            <a:endParaRPr lang="en-US" sz="2000" dirty="0"/>
          </a:p>
          <a:p>
            <a:pPr algn="l"/>
            <a:r>
              <a:rPr lang="en-US" sz="2000" dirty="0"/>
              <a:t>Width at Back  Row = 64 </a:t>
            </a:r>
            <a:r>
              <a:rPr lang="en-US" sz="2000" dirty="0" err="1"/>
              <a:t>ft</a:t>
            </a:r>
            <a:endParaRPr lang="en-US" sz="2000" dirty="0"/>
          </a:p>
          <a:p>
            <a:pPr algn="l"/>
            <a:r>
              <a:rPr lang="en-US" sz="2000" dirty="0"/>
              <a:t>Ceiling Height at Front Row = 22 </a:t>
            </a:r>
            <a:r>
              <a:rPr lang="en-US" sz="2000" dirty="0" err="1"/>
              <a:t>ft</a:t>
            </a:r>
            <a:endParaRPr lang="en-US" sz="2000" dirty="0"/>
          </a:p>
          <a:p>
            <a:pPr algn="l"/>
            <a:r>
              <a:rPr lang="en-US" sz="2000" dirty="0"/>
              <a:t>Ceiling Height at Back  Row = 18 </a:t>
            </a:r>
            <a:r>
              <a:rPr lang="en-US" sz="2000" dirty="0" err="1"/>
              <a:t>ft</a:t>
            </a:r>
            <a:endParaRPr lang="en-US" sz="2000" dirty="0"/>
          </a:p>
          <a:p>
            <a:pPr marL="342900" indent="-342900" algn="l">
              <a:buFont typeface="Arial" panose="020B0604020202020204" pitchFamily="34" charset="0"/>
              <a:buChar char="•"/>
            </a:pPr>
            <a:endParaRPr lang="en-US" sz="2000" dirty="0">
              <a:solidFill>
                <a:schemeClr val="tx1"/>
              </a:solidFill>
            </a:endParaRPr>
          </a:p>
        </p:txBody>
      </p:sp>
      <p:sp>
        <p:nvSpPr>
          <p:cNvPr id="15"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dirty="0" smtClean="0">
                <a:solidFill>
                  <a:schemeClr val="tx1">
                    <a:lumMod val="85000"/>
                  </a:schemeClr>
                </a:solidFill>
              </a:rPr>
              <a:t>Daylighting | </a:t>
            </a:r>
            <a:r>
              <a:rPr lang="en-US" sz="2000" b="1" dirty="0" smtClean="0">
                <a:solidFill>
                  <a:schemeClr val="accent6"/>
                </a:solidFill>
              </a:rPr>
              <a:t>Acoustical</a:t>
            </a:r>
            <a:r>
              <a:rPr lang="en-US" sz="2000" dirty="0" smtClean="0">
                <a:solidFill>
                  <a:schemeClr val="tx1">
                    <a:lumMod val="85000"/>
                  </a:schemeClr>
                </a:solidFill>
              </a:rPr>
              <a:t> | Architectural                                        P17</a:t>
            </a:r>
          </a:p>
        </p:txBody>
      </p:sp>
      <p:pic>
        <p:nvPicPr>
          <p:cNvPr id="16" name="Picture 15" descr="V:\Desktop\Fall 2013\THESIS\image\Auditorium.jpg"/>
          <p:cNvPicPr/>
          <p:nvPr/>
        </p:nvPicPr>
        <p:blipFill rotWithShape="1">
          <a:blip r:embed="rId3" cstate="print">
            <a:extLst>
              <a:ext uri="{28A0092B-C50C-407E-A947-70E740481C1C}">
                <a14:useLocalDpi xmlns:a14="http://schemas.microsoft.com/office/drawing/2010/main" val="0"/>
              </a:ext>
            </a:extLst>
          </a:blip>
          <a:srcRect l="1818" t="6355" r="7835" b="8194"/>
          <a:stretch/>
        </p:blipFill>
        <p:spPr bwMode="auto">
          <a:xfrm>
            <a:off x="9829800" y="391966"/>
            <a:ext cx="8260293" cy="5856434"/>
          </a:xfrm>
          <a:prstGeom prst="rect">
            <a:avLst/>
          </a:prstGeom>
          <a:noFill/>
          <a:ln>
            <a:noFill/>
          </a:ln>
        </p:spPr>
      </p:pic>
      <p:pic>
        <p:nvPicPr>
          <p:cNvPr id="17" name="Picture 16"/>
          <p:cNvPicPr/>
          <p:nvPr/>
        </p:nvPicPr>
        <p:blipFill rotWithShape="1">
          <a:blip r:embed="rId4"/>
          <a:srcRect l="16369" t="21234" r="59519" b="8254"/>
          <a:stretch/>
        </p:blipFill>
        <p:spPr bwMode="auto">
          <a:xfrm>
            <a:off x="22783214" y="1160210"/>
            <a:ext cx="4089595" cy="4783390"/>
          </a:xfrm>
          <a:prstGeom prst="rect">
            <a:avLst/>
          </a:prstGeom>
          <a:ln>
            <a:noFill/>
          </a:ln>
          <a:extLst>
            <a:ext uri="{53640926-AAD7-44D8-BBD7-CCE9431645EC}">
              <a14:shadowObscured xmlns:a14="http://schemas.microsoft.com/office/drawing/2010/main"/>
            </a:ext>
          </a:extLst>
        </p:spPr>
      </p:pic>
      <p:sp>
        <p:nvSpPr>
          <p:cNvPr id="2" name="Subtitle 1"/>
          <p:cNvSpPr>
            <a:spLocks noGrp="1"/>
          </p:cNvSpPr>
          <p:nvPr>
            <p:ph type="subTitle" idx="1"/>
          </p:nvPr>
        </p:nvSpPr>
        <p:spPr/>
        <p:txBody>
          <a:bodyPr/>
          <a:lstStyle/>
          <a:p>
            <a:endParaRPr lang="en-US"/>
          </a:p>
        </p:txBody>
      </p:sp>
      <p:sp>
        <p:nvSpPr>
          <p:cNvPr id="18"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dirty="0">
                <a:solidFill>
                  <a:schemeClr val="tx1">
                    <a:lumMod val="85000"/>
                  </a:schemeClr>
                </a:solidFill>
              </a:rPr>
              <a:t>Classroom</a:t>
            </a:r>
          </a:p>
          <a:p>
            <a:pPr algn="l">
              <a:spcBef>
                <a:spcPts val="0"/>
              </a:spcBef>
            </a:pPr>
            <a:endParaRPr lang="en-US" sz="2800" dirty="0" smtClean="0"/>
          </a:p>
          <a:p>
            <a:pPr algn="l">
              <a:spcBef>
                <a:spcPts val="0"/>
              </a:spcBef>
            </a:pPr>
            <a:r>
              <a:rPr lang="en-US" sz="2800" b="1" dirty="0">
                <a:solidFill>
                  <a:schemeClr val="accent6"/>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spTree>
    <p:extLst>
      <p:ext uri="{BB962C8B-B14F-4D97-AF65-F5344CB8AC3E}">
        <p14:creationId xmlns:p14="http://schemas.microsoft.com/office/powerpoint/2010/main" val="915253982"/>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b="1" dirty="0">
                <a:solidFill>
                  <a:schemeClr val="accent6"/>
                </a:solidFill>
              </a:rPr>
              <a:t>Design Criteria</a:t>
            </a:r>
          </a:p>
          <a:p>
            <a:pPr algn="l">
              <a:spcBef>
                <a:spcPts val="3000"/>
              </a:spcBef>
            </a:pPr>
            <a:r>
              <a:rPr lang="en-US" sz="2800" dirty="0" smtClean="0">
                <a:solidFill>
                  <a:schemeClr val="tx1">
                    <a:lumMod val="85000"/>
                  </a:schemeClr>
                </a:solidFill>
                <a:ea typeface="+mj-ea"/>
                <a:cs typeface="+mj-cs"/>
              </a:rPr>
              <a:t>Design Approach</a:t>
            </a:r>
            <a:endParaRPr lang="en-US" sz="2800" dirty="0">
              <a:solidFill>
                <a:schemeClr val="tx1">
                  <a:lumMod val="85000"/>
                </a:schemeClr>
              </a:solidFill>
              <a:ea typeface="+mj-ea"/>
              <a:cs typeface="+mj-cs"/>
            </a:endParaRPr>
          </a:p>
          <a:p>
            <a:pPr algn="l">
              <a:spcBef>
                <a:spcPts val="3000"/>
              </a:spcBef>
            </a:pPr>
            <a:r>
              <a:rPr lang="en-US" sz="2800" dirty="0">
                <a:solidFill>
                  <a:schemeClr val="tx1">
                    <a:lumMod val="85000"/>
                  </a:schemeClr>
                </a:solidFill>
                <a:ea typeface="+mj-ea"/>
                <a:cs typeface="+mj-cs"/>
              </a:rPr>
              <a:t>Design </a:t>
            </a:r>
            <a:r>
              <a:rPr lang="en-US" sz="2800" dirty="0" smtClean="0">
                <a:solidFill>
                  <a:schemeClr val="tx1">
                    <a:lumMod val="85000"/>
                  </a:schemeClr>
                </a:solidFill>
                <a:ea typeface="+mj-ea"/>
                <a:cs typeface="+mj-cs"/>
              </a:rPr>
              <a:t>Result</a:t>
            </a:r>
            <a:endParaRPr lang="en-US" sz="2800" dirty="0">
              <a:solidFill>
                <a:schemeClr val="tx1">
                  <a:lumMod val="85000"/>
                </a:schemeClr>
              </a:solidFill>
              <a:ea typeface="+mj-ea"/>
              <a:cs typeface="+mj-cs"/>
            </a:endParaRPr>
          </a:p>
        </p:txBody>
      </p:sp>
      <p:cxnSp>
        <p:nvCxnSpPr>
          <p:cNvPr id="45" name="Straight Connector 44"/>
          <p:cNvCxnSpPr/>
          <p:nvPr/>
        </p:nvCxnSpPr>
        <p:spPr>
          <a:xfrm>
            <a:off x="4348716" y="2462622"/>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dirty="0" smtClean="0">
                <a:solidFill>
                  <a:schemeClr val="tx1">
                    <a:lumMod val="85000"/>
                  </a:schemeClr>
                </a:solidFill>
              </a:rPr>
              <a:t>Daylighting | </a:t>
            </a:r>
            <a:r>
              <a:rPr lang="en-US" sz="2000" b="1" dirty="0" smtClean="0">
                <a:solidFill>
                  <a:schemeClr val="accent6"/>
                </a:solidFill>
              </a:rPr>
              <a:t>Acoustical</a:t>
            </a:r>
            <a:r>
              <a:rPr lang="en-US" sz="2000" dirty="0" smtClean="0">
                <a:solidFill>
                  <a:schemeClr val="tx1">
                    <a:lumMod val="85000"/>
                  </a:schemeClr>
                </a:solidFill>
              </a:rPr>
              <a:t> | Architectural                                        P18</a:t>
            </a:r>
          </a:p>
        </p:txBody>
      </p:sp>
      <p:sp>
        <p:nvSpPr>
          <p:cNvPr id="17" name="Subtitle 7"/>
          <p:cNvSpPr txBox="1">
            <a:spLocks/>
          </p:cNvSpPr>
          <p:nvPr/>
        </p:nvSpPr>
        <p:spPr>
          <a:xfrm>
            <a:off x="18745200" y="387484"/>
            <a:ext cx="8153400" cy="5914891"/>
          </a:xfrm>
          <a:prstGeom prst="rect">
            <a:avLst/>
          </a:prstGeom>
          <a:ln>
            <a:noFill/>
          </a:ln>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2400" b="1" dirty="0" smtClean="0"/>
              <a:t>Design Criteria</a:t>
            </a:r>
          </a:p>
          <a:p>
            <a:pPr algn="l"/>
            <a:endParaRPr lang="en-US" sz="2400" b="1" dirty="0">
              <a:solidFill>
                <a:schemeClr val="tx1"/>
              </a:solidFill>
            </a:endParaRPr>
          </a:p>
          <a:p>
            <a:pPr algn="l"/>
            <a:r>
              <a:rPr lang="en-US" sz="2000" dirty="0" smtClean="0"/>
              <a:t>Lighting </a:t>
            </a:r>
            <a:r>
              <a:rPr lang="en-US" sz="2000" dirty="0"/>
              <a:t>design </a:t>
            </a:r>
            <a:r>
              <a:rPr lang="en-US" sz="2000" dirty="0" smtClean="0"/>
              <a:t>should be integrated with acoustic </a:t>
            </a:r>
            <a:r>
              <a:rPr lang="en-US" sz="2000" dirty="0"/>
              <a:t>feature and reinforces its </a:t>
            </a:r>
            <a:r>
              <a:rPr lang="en-US" sz="2000" b="1" dirty="0">
                <a:solidFill>
                  <a:srgbClr val="92D050"/>
                </a:solidFill>
              </a:rPr>
              <a:t>visual impact</a:t>
            </a:r>
            <a:r>
              <a:rPr lang="en-US" sz="2000" dirty="0"/>
              <a:t>. </a:t>
            </a:r>
          </a:p>
          <a:p>
            <a:pPr algn="l"/>
            <a:r>
              <a:rPr lang="en-US" sz="2000" dirty="0"/>
              <a:t> </a:t>
            </a:r>
          </a:p>
          <a:p>
            <a:pPr algn="l"/>
            <a:r>
              <a:rPr lang="en-US" sz="2000" dirty="0" smtClean="0"/>
              <a:t>Lighting solution should dominate the space with a </a:t>
            </a:r>
            <a:r>
              <a:rPr lang="en-US" sz="2000" b="1" dirty="0" smtClean="0">
                <a:solidFill>
                  <a:srgbClr val="FF0000"/>
                </a:solidFill>
              </a:rPr>
              <a:t>inspiring theme</a:t>
            </a:r>
            <a:r>
              <a:rPr lang="en-US" sz="2000" dirty="0" smtClean="0"/>
              <a:t>, allow audience to see things from an unusual perspective.</a:t>
            </a:r>
            <a:endParaRPr lang="en-US" sz="2000" dirty="0"/>
          </a:p>
          <a:p>
            <a:pPr algn="l"/>
            <a:endParaRPr lang="en-US" sz="2000" dirty="0" smtClean="0"/>
          </a:p>
          <a:p>
            <a:pPr algn="l">
              <a:lnSpc>
                <a:spcPct val="110000"/>
              </a:lnSpc>
              <a:spcBef>
                <a:spcPts val="0"/>
              </a:spcBef>
            </a:pPr>
            <a:endParaRPr lang="en-US" sz="2000" b="1" dirty="0" smtClean="0">
              <a:solidFill>
                <a:schemeClr val="tx1"/>
              </a:solidFill>
            </a:endParaRPr>
          </a:p>
          <a:p>
            <a:pPr algn="l">
              <a:lnSpc>
                <a:spcPct val="110000"/>
              </a:lnSpc>
              <a:spcBef>
                <a:spcPts val="0"/>
              </a:spcBef>
            </a:pPr>
            <a:endParaRPr lang="en-US" sz="2000" b="1" dirty="0">
              <a:solidFill>
                <a:schemeClr val="tx1"/>
              </a:solidFill>
            </a:endParaRPr>
          </a:p>
          <a:p>
            <a:pPr algn="l">
              <a:lnSpc>
                <a:spcPct val="110000"/>
              </a:lnSpc>
              <a:spcBef>
                <a:spcPts val="0"/>
              </a:spcBef>
            </a:pPr>
            <a:endParaRPr lang="en-US" sz="2000" b="1" dirty="0" smtClean="0">
              <a:solidFill>
                <a:schemeClr val="tx1"/>
              </a:solidFill>
            </a:endParaRPr>
          </a:p>
          <a:p>
            <a:pPr algn="l">
              <a:lnSpc>
                <a:spcPct val="110000"/>
              </a:lnSpc>
              <a:spcBef>
                <a:spcPts val="0"/>
              </a:spcBef>
            </a:pPr>
            <a:endParaRPr lang="en-US" sz="2000" b="1" dirty="0" smtClean="0">
              <a:solidFill>
                <a:schemeClr val="tx1"/>
              </a:solidFill>
            </a:endParaRPr>
          </a:p>
          <a:p>
            <a:r>
              <a:rPr lang="en-US" sz="2000" dirty="0">
                <a:solidFill>
                  <a:schemeClr val="tx1"/>
                </a:solidFill>
              </a:rPr>
              <a:t>Target Power Density: </a:t>
            </a:r>
            <a:r>
              <a:rPr lang="en-US" sz="2000" dirty="0" smtClean="0">
                <a:solidFill>
                  <a:schemeClr val="tx1"/>
                </a:solidFill>
              </a:rPr>
              <a:t>0.52 </a:t>
            </a:r>
            <a:r>
              <a:rPr lang="en-US" sz="2000" dirty="0">
                <a:solidFill>
                  <a:schemeClr val="tx1"/>
                </a:solidFill>
              </a:rPr>
              <a:t>W/SF</a:t>
            </a:r>
          </a:p>
          <a:p>
            <a:pPr algn="l"/>
            <a:endParaRPr lang="en-US" sz="2000" dirty="0">
              <a:solidFill>
                <a:schemeClr val="tx1"/>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16836774"/>
              </p:ext>
            </p:extLst>
          </p:nvPr>
        </p:nvGraphicFramePr>
        <p:xfrm>
          <a:off x="19811999" y="3531642"/>
          <a:ext cx="5486400" cy="659358"/>
        </p:xfrm>
        <a:graphic>
          <a:graphicData uri="http://schemas.openxmlformats.org/presentationml/2006/ole">
            <mc:AlternateContent xmlns:mc="http://schemas.openxmlformats.org/markup-compatibility/2006">
              <mc:Choice xmlns:v="urn:schemas-microsoft-com:vml" Requires="v">
                <p:oleObj spid="_x0000_s14376" name="Worksheet" r:id="rId3" imgW="4200576" imgH="504702" progId="Excel.Sheet.12">
                  <p:embed/>
                </p:oleObj>
              </mc:Choice>
              <mc:Fallback>
                <p:oleObj name="Worksheet" r:id="rId3" imgW="4200576" imgH="504702" progId="Excel.Sheet.12">
                  <p:embed/>
                  <p:pic>
                    <p:nvPicPr>
                      <p:cNvPr id="0" name=""/>
                      <p:cNvPicPr/>
                      <p:nvPr/>
                    </p:nvPicPr>
                    <p:blipFill>
                      <a:blip r:embed="rId4"/>
                      <a:stretch>
                        <a:fillRect/>
                      </a:stretch>
                    </p:blipFill>
                    <p:spPr>
                      <a:xfrm>
                        <a:off x="19811999" y="3531642"/>
                        <a:ext cx="5486400" cy="659358"/>
                      </a:xfrm>
                      <a:prstGeom prst="rect">
                        <a:avLst/>
                      </a:prstGeom>
                    </p:spPr>
                  </p:pic>
                </p:oleObj>
              </mc:Fallback>
            </mc:AlternateContent>
          </a:graphicData>
        </a:graphic>
      </p:graphicFrame>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675"/>
          <a:stretch/>
        </p:blipFill>
        <p:spPr bwMode="auto">
          <a:xfrm>
            <a:off x="9166654" y="244269"/>
            <a:ext cx="9121346" cy="630893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p:nvPr/>
        </p:nvCxnSpPr>
        <p:spPr>
          <a:xfrm flipV="1">
            <a:off x="4348716" y="2462622"/>
            <a:ext cx="0" cy="82608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999510" y="32766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dirty="0">
                <a:solidFill>
                  <a:schemeClr val="tx1">
                    <a:lumMod val="85000"/>
                  </a:schemeClr>
                </a:solidFill>
              </a:rPr>
              <a:t>Classroom</a:t>
            </a:r>
          </a:p>
          <a:p>
            <a:pPr algn="l">
              <a:spcBef>
                <a:spcPts val="0"/>
              </a:spcBef>
            </a:pPr>
            <a:endParaRPr lang="en-US" sz="2800" dirty="0" smtClean="0"/>
          </a:p>
          <a:p>
            <a:pPr algn="l">
              <a:spcBef>
                <a:spcPts val="0"/>
              </a:spcBef>
            </a:pPr>
            <a:r>
              <a:rPr lang="en-US" sz="2800" b="1" dirty="0">
                <a:solidFill>
                  <a:schemeClr val="accent6"/>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spTree>
    <p:extLst>
      <p:ext uri="{BB962C8B-B14F-4D97-AF65-F5344CB8AC3E}">
        <p14:creationId xmlns:p14="http://schemas.microsoft.com/office/powerpoint/2010/main" val="3875677414"/>
      </p:ext>
    </p:extLst>
  </p:cSld>
  <p:clrMapOvr>
    <a:masterClrMapping/>
  </p:clrMapOvr>
  <mc:AlternateContent xmlns:mc="http://schemas.openxmlformats.org/markup-compatibility/2006">
    <mc:Choice xmlns:p14="http://schemas.microsoft.com/office/powerpoint/2010/main" Requires="p14">
      <p:transition spd="med" p14:dur="700" advTm="40000">
        <p:fade/>
      </p:transition>
    </mc:Choice>
    <mc:Fallback>
      <p:transition spd="med" advTm="40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a:solidFill>
                  <a:schemeClr val="tx1">
                    <a:lumMod val="85000"/>
                  </a:schemeClr>
                </a:solidFill>
                <a:ea typeface="+mj-ea"/>
                <a:cs typeface="+mj-cs"/>
              </a:rPr>
              <a:t>Design Criteria</a:t>
            </a:r>
          </a:p>
          <a:p>
            <a:pPr algn="l">
              <a:spcBef>
                <a:spcPts val="3000"/>
              </a:spcBef>
            </a:pPr>
            <a:r>
              <a:rPr lang="en-US" sz="2800" b="1" dirty="0">
                <a:solidFill>
                  <a:schemeClr val="accent6"/>
                </a:solidFill>
              </a:rPr>
              <a:t>Design Approach</a:t>
            </a:r>
          </a:p>
          <a:p>
            <a:pPr algn="l">
              <a:spcBef>
                <a:spcPts val="3000"/>
              </a:spcBef>
            </a:pPr>
            <a:r>
              <a:rPr lang="en-US" sz="2800" dirty="0">
                <a:solidFill>
                  <a:schemeClr val="tx1">
                    <a:lumMod val="85000"/>
                  </a:schemeClr>
                </a:solidFill>
                <a:ea typeface="+mj-ea"/>
                <a:cs typeface="+mj-cs"/>
              </a:rPr>
              <a:t>Design </a:t>
            </a:r>
            <a:r>
              <a:rPr lang="en-US" sz="2800" dirty="0" smtClean="0">
                <a:solidFill>
                  <a:schemeClr val="tx1">
                    <a:lumMod val="85000"/>
                  </a:schemeClr>
                </a:solidFill>
                <a:ea typeface="+mj-ea"/>
                <a:cs typeface="+mj-cs"/>
              </a:rPr>
              <a:t>Result</a:t>
            </a:r>
            <a:endParaRPr lang="en-US" sz="2800" dirty="0">
              <a:solidFill>
                <a:schemeClr val="tx1">
                  <a:lumMod val="85000"/>
                </a:schemeClr>
              </a:solidFill>
              <a:ea typeface="+mj-ea"/>
              <a:cs typeface="+mj-cs"/>
            </a:endParaRPr>
          </a:p>
        </p:txBody>
      </p:sp>
      <p:cxnSp>
        <p:nvCxnSpPr>
          <p:cNvPr id="12" name="Straight Connector 11"/>
          <p:cNvCxnSpPr/>
          <p:nvPr/>
        </p:nvCxnSpPr>
        <p:spPr>
          <a:xfrm>
            <a:off x="4348716" y="32766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2400" b="1" dirty="0">
                <a:solidFill>
                  <a:schemeClr val="tx1"/>
                </a:solidFill>
              </a:rPr>
              <a:t>Design </a:t>
            </a:r>
            <a:r>
              <a:rPr lang="en-US" altLang="zh-CN" sz="2400" b="1" dirty="0" smtClean="0">
                <a:solidFill>
                  <a:schemeClr val="tx1"/>
                </a:solidFill>
              </a:rPr>
              <a:t>Approach</a:t>
            </a:r>
          </a:p>
          <a:p>
            <a:pPr>
              <a:spcBef>
                <a:spcPts val="0"/>
              </a:spcBef>
            </a:pPr>
            <a:endParaRPr lang="en-US" sz="2400" b="1" dirty="0">
              <a:solidFill>
                <a:schemeClr val="tx1"/>
              </a:solidFill>
            </a:endParaRPr>
          </a:p>
          <a:p>
            <a:pPr algn="l"/>
            <a:r>
              <a:rPr lang="en-US" sz="2000" dirty="0" smtClean="0"/>
              <a:t>Lighting features are used to mimic a </a:t>
            </a:r>
            <a:r>
              <a:rPr lang="en-US" sz="2000" dirty="0"/>
              <a:t>integrated circuit</a:t>
            </a:r>
            <a:r>
              <a:rPr lang="en-US" sz="2000" dirty="0" smtClean="0"/>
              <a:t>, demonstrating the working philosophy of electronic devices.</a:t>
            </a:r>
            <a:endParaRPr lang="en-US" sz="2000" dirty="0"/>
          </a:p>
          <a:p>
            <a:r>
              <a:rPr lang="en-US" sz="2000" dirty="0"/>
              <a:t> </a:t>
            </a:r>
          </a:p>
          <a:p>
            <a:pPr marL="342900" indent="-342900" algn="l">
              <a:buFont typeface="Arial" panose="020B0604020202020204" pitchFamily="34" charset="0"/>
              <a:buChar char="•"/>
            </a:pPr>
            <a:endParaRPr lang="en-US" sz="2000" dirty="0">
              <a:solidFill>
                <a:schemeClr val="tx1"/>
              </a:solidFill>
            </a:endParaRPr>
          </a:p>
          <a:p>
            <a:pPr marL="342900" indent="-342900" algn="l">
              <a:buFont typeface="Arial" panose="020B0604020202020204" pitchFamily="34" charset="0"/>
              <a:buChar char="•"/>
            </a:pPr>
            <a:endParaRPr lang="en-US" sz="2000" dirty="0" smtClean="0">
              <a:solidFill>
                <a:schemeClr val="tx1"/>
              </a:solidFill>
            </a:endParaRPr>
          </a:p>
          <a:p>
            <a:pPr marL="342900" indent="-342900" algn="l">
              <a:buFont typeface="Arial" panose="020B0604020202020204" pitchFamily="34" charset="0"/>
              <a:buChar char="•"/>
            </a:pPr>
            <a:endParaRPr lang="en-US" sz="2000" dirty="0">
              <a:solidFill>
                <a:schemeClr val="tx1"/>
              </a:solidFill>
            </a:endParaRPr>
          </a:p>
          <a:p>
            <a:pPr marL="342900" indent="-342900" algn="l">
              <a:buFont typeface="Arial" panose="020B0604020202020204" pitchFamily="34" charset="0"/>
              <a:buChar char="•"/>
            </a:pPr>
            <a:endParaRPr lang="en-US" sz="2000" dirty="0">
              <a:solidFill>
                <a:schemeClr val="tx1"/>
              </a:solidFill>
            </a:endParaRPr>
          </a:p>
        </p:txBody>
      </p:sp>
      <p:sp>
        <p:nvSpPr>
          <p:cNvPr id="15"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dirty="0" smtClean="0">
                <a:solidFill>
                  <a:schemeClr val="tx1">
                    <a:lumMod val="85000"/>
                  </a:schemeClr>
                </a:solidFill>
              </a:rPr>
              <a:t>Daylighting | </a:t>
            </a:r>
            <a:r>
              <a:rPr lang="en-US" sz="2000" b="1" dirty="0" smtClean="0">
                <a:solidFill>
                  <a:schemeClr val="accent6"/>
                </a:solidFill>
              </a:rPr>
              <a:t>Acoustical</a:t>
            </a:r>
            <a:r>
              <a:rPr lang="en-US" sz="2000" dirty="0" smtClean="0">
                <a:solidFill>
                  <a:schemeClr val="tx1">
                    <a:lumMod val="85000"/>
                  </a:schemeClr>
                </a:solidFill>
              </a:rPr>
              <a:t> | Architectural                                        P19</a:t>
            </a:r>
          </a:p>
        </p:txBody>
      </p:sp>
      <p:sp>
        <p:nvSpPr>
          <p:cNvPr id="17"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dirty="0">
                <a:solidFill>
                  <a:schemeClr val="tx1">
                    <a:lumMod val="85000"/>
                  </a:schemeClr>
                </a:solidFill>
              </a:rPr>
              <a:t>Classroom</a:t>
            </a:r>
          </a:p>
          <a:p>
            <a:pPr algn="l">
              <a:spcBef>
                <a:spcPts val="0"/>
              </a:spcBef>
            </a:pPr>
            <a:endParaRPr lang="en-US" sz="2800" dirty="0" smtClean="0"/>
          </a:p>
          <a:p>
            <a:pPr algn="l">
              <a:spcBef>
                <a:spcPts val="0"/>
              </a:spcBef>
            </a:pPr>
            <a:r>
              <a:rPr lang="en-US" sz="2800" b="1" dirty="0">
                <a:solidFill>
                  <a:schemeClr val="accent6"/>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18" name="Straight Connector 17"/>
          <p:cNvCxnSpPr/>
          <p:nvPr/>
        </p:nvCxnSpPr>
        <p:spPr>
          <a:xfrm flipH="1">
            <a:off x="2999510" y="32766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1508" name="Picture 4" descr="C:\Users\yil5167\Desktop\Photoshop1\08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396874"/>
            <a:ext cx="7848600" cy="5886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720773"/>
      </p:ext>
    </p:extLst>
  </p:cSld>
  <p:clrMapOvr>
    <a:masterClrMapping/>
  </p:clrMapOvr>
  <mc:AlternateContent xmlns:mc="http://schemas.openxmlformats.org/markup-compatibility/2006">
    <mc:Choice xmlns:p14="http://schemas.microsoft.com/office/powerpoint/2010/main" Requires="p14">
      <p:transition spd="med" p14:dur="700" advTm="35000">
        <p:fade/>
      </p:transition>
    </mc:Choice>
    <mc:Fallback>
      <p:transition spd="med" advTm="35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yil5167\Desktop\Photoshop1\Theater Layou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873" t="5239" r="6523" b="4919"/>
          <a:stretch/>
        </p:blipFill>
        <p:spPr bwMode="auto">
          <a:xfrm>
            <a:off x="20593878" y="1997764"/>
            <a:ext cx="4850296" cy="4204253"/>
          </a:xfrm>
          <a:prstGeom prst="rect">
            <a:avLst/>
          </a:prstGeom>
          <a:noFill/>
          <a:extLst>
            <a:ext uri="{909E8E84-426E-40DD-AFC4-6F175D3DCCD1}">
              <a14:hiddenFill xmlns:a14="http://schemas.microsoft.com/office/drawing/2010/main">
                <a:solidFill>
                  <a:srgbClr val="FFFFFF"/>
                </a:solidFill>
              </a14:hiddenFill>
            </a:ext>
          </a:extLst>
        </p:spPr>
      </p:pic>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a:solidFill>
                  <a:schemeClr val="tx1">
                    <a:lumMod val="85000"/>
                  </a:schemeClr>
                </a:solidFill>
                <a:ea typeface="+mj-ea"/>
                <a:cs typeface="+mj-cs"/>
              </a:rPr>
              <a:t>Design Criteria</a:t>
            </a:r>
          </a:p>
          <a:p>
            <a:pPr algn="l">
              <a:spcBef>
                <a:spcPts val="3000"/>
              </a:spcBef>
            </a:pPr>
            <a:r>
              <a:rPr lang="en-US" sz="2800" b="1" dirty="0">
                <a:solidFill>
                  <a:schemeClr val="accent6"/>
                </a:solidFill>
              </a:rPr>
              <a:t>Design Approach</a:t>
            </a:r>
          </a:p>
          <a:p>
            <a:pPr algn="l">
              <a:spcBef>
                <a:spcPts val="3000"/>
              </a:spcBef>
            </a:pPr>
            <a:r>
              <a:rPr lang="en-US" sz="2800" dirty="0">
                <a:solidFill>
                  <a:schemeClr val="tx1">
                    <a:lumMod val="85000"/>
                  </a:schemeClr>
                </a:solidFill>
                <a:ea typeface="+mj-ea"/>
                <a:cs typeface="+mj-cs"/>
              </a:rPr>
              <a:t>Design </a:t>
            </a:r>
            <a:r>
              <a:rPr lang="en-US" sz="2800" dirty="0" smtClean="0">
                <a:solidFill>
                  <a:schemeClr val="tx1">
                    <a:lumMod val="85000"/>
                  </a:schemeClr>
                </a:solidFill>
                <a:ea typeface="+mj-ea"/>
                <a:cs typeface="+mj-cs"/>
              </a:rPr>
              <a:t>Result</a:t>
            </a:r>
            <a:endParaRPr lang="en-US" sz="2800" dirty="0">
              <a:solidFill>
                <a:schemeClr val="tx1">
                  <a:lumMod val="85000"/>
                </a:schemeClr>
              </a:solidFill>
              <a:ea typeface="+mj-ea"/>
              <a:cs typeface="+mj-cs"/>
            </a:endParaRPr>
          </a:p>
        </p:txBody>
      </p:sp>
      <p:cxnSp>
        <p:nvCxnSpPr>
          <p:cNvPr id="12" name="Straight Connector 11"/>
          <p:cNvCxnSpPr/>
          <p:nvPr/>
        </p:nvCxnSpPr>
        <p:spPr>
          <a:xfrm>
            <a:off x="4348716" y="32766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2400" b="1" dirty="0">
                <a:solidFill>
                  <a:schemeClr val="tx1"/>
                </a:solidFill>
              </a:rPr>
              <a:t>Design </a:t>
            </a:r>
            <a:r>
              <a:rPr lang="en-US" altLang="zh-CN" sz="2400" b="1" dirty="0" smtClean="0">
                <a:solidFill>
                  <a:schemeClr val="tx1"/>
                </a:solidFill>
              </a:rPr>
              <a:t>Approach</a:t>
            </a:r>
          </a:p>
          <a:p>
            <a:pPr>
              <a:spcBef>
                <a:spcPts val="0"/>
              </a:spcBef>
            </a:pPr>
            <a:endParaRPr lang="en-US" sz="2400" b="1" dirty="0">
              <a:solidFill>
                <a:schemeClr val="tx1"/>
              </a:solidFill>
            </a:endParaRPr>
          </a:p>
          <a:p>
            <a:pPr algn="l"/>
            <a:r>
              <a:rPr lang="en-US" sz="2000" dirty="0" smtClean="0"/>
              <a:t>Lighting features are used to mimic a </a:t>
            </a:r>
            <a:r>
              <a:rPr lang="en-US" sz="2000" dirty="0"/>
              <a:t>integrated circuit</a:t>
            </a:r>
            <a:r>
              <a:rPr lang="en-US" sz="2000" dirty="0" smtClean="0"/>
              <a:t>, demonstrating the working philosophy of electronic devices.</a:t>
            </a:r>
            <a:endParaRPr lang="en-US" sz="2000" dirty="0"/>
          </a:p>
          <a:p>
            <a:r>
              <a:rPr lang="en-US" sz="2000" dirty="0"/>
              <a:t> </a:t>
            </a:r>
          </a:p>
          <a:p>
            <a:pPr marL="342900" indent="-342900" algn="l">
              <a:buFont typeface="Arial" panose="020B0604020202020204" pitchFamily="34" charset="0"/>
              <a:buChar char="•"/>
            </a:pPr>
            <a:endParaRPr lang="en-US" sz="2000" dirty="0">
              <a:solidFill>
                <a:schemeClr val="tx1"/>
              </a:solidFill>
            </a:endParaRPr>
          </a:p>
          <a:p>
            <a:pPr marL="342900" indent="-342900" algn="l">
              <a:buFont typeface="Arial" panose="020B0604020202020204" pitchFamily="34" charset="0"/>
              <a:buChar char="•"/>
            </a:pPr>
            <a:endParaRPr lang="en-US" sz="2000" dirty="0" smtClean="0">
              <a:solidFill>
                <a:schemeClr val="tx1"/>
              </a:solidFill>
            </a:endParaRPr>
          </a:p>
          <a:p>
            <a:pPr marL="342900" indent="-342900" algn="l">
              <a:buFont typeface="Arial" panose="020B0604020202020204" pitchFamily="34" charset="0"/>
              <a:buChar char="•"/>
            </a:pPr>
            <a:endParaRPr lang="en-US" sz="2000" dirty="0">
              <a:solidFill>
                <a:schemeClr val="tx1"/>
              </a:solidFill>
            </a:endParaRPr>
          </a:p>
          <a:p>
            <a:pPr marL="342900" indent="-342900" algn="l">
              <a:buFont typeface="Arial" panose="020B0604020202020204" pitchFamily="34" charset="0"/>
              <a:buChar char="•"/>
            </a:pPr>
            <a:endParaRPr lang="en-US" sz="2000" dirty="0">
              <a:solidFill>
                <a:schemeClr val="tx1"/>
              </a:solidFill>
            </a:endParaRPr>
          </a:p>
        </p:txBody>
      </p:sp>
      <p:sp>
        <p:nvSpPr>
          <p:cNvPr id="15"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dirty="0" smtClean="0">
                <a:solidFill>
                  <a:schemeClr val="tx1">
                    <a:lumMod val="85000"/>
                  </a:schemeClr>
                </a:solidFill>
              </a:rPr>
              <a:t>Daylighting | </a:t>
            </a:r>
            <a:r>
              <a:rPr lang="en-US" sz="2000" b="1" dirty="0" smtClean="0">
                <a:solidFill>
                  <a:schemeClr val="accent6"/>
                </a:solidFill>
              </a:rPr>
              <a:t>Acoustical</a:t>
            </a:r>
            <a:r>
              <a:rPr lang="en-US" sz="2000" dirty="0" smtClean="0">
                <a:solidFill>
                  <a:schemeClr val="tx1">
                    <a:lumMod val="85000"/>
                  </a:schemeClr>
                </a:solidFill>
              </a:rPr>
              <a:t> | Architectural                                        P19</a:t>
            </a:r>
          </a:p>
        </p:txBody>
      </p:sp>
      <p:sp>
        <p:nvSpPr>
          <p:cNvPr id="17"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dirty="0">
                <a:solidFill>
                  <a:schemeClr val="tx1">
                    <a:lumMod val="85000"/>
                  </a:schemeClr>
                </a:solidFill>
              </a:rPr>
              <a:t>Classroom</a:t>
            </a:r>
          </a:p>
          <a:p>
            <a:pPr algn="l">
              <a:spcBef>
                <a:spcPts val="0"/>
              </a:spcBef>
            </a:pPr>
            <a:endParaRPr lang="en-US" sz="2800" dirty="0" smtClean="0"/>
          </a:p>
          <a:p>
            <a:pPr algn="l">
              <a:spcBef>
                <a:spcPts val="0"/>
              </a:spcBef>
            </a:pPr>
            <a:r>
              <a:rPr lang="en-US" sz="2800" b="1" dirty="0">
                <a:solidFill>
                  <a:schemeClr val="accent6"/>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18" name="Straight Connector 17"/>
          <p:cNvCxnSpPr/>
          <p:nvPr/>
        </p:nvCxnSpPr>
        <p:spPr>
          <a:xfrm flipH="1">
            <a:off x="2999510" y="32766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1508" name="Picture 4" descr="C:\Users\yil5167\Desktop\Photoshop1\08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396874"/>
            <a:ext cx="7848600" cy="5886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832280"/>
      </p:ext>
    </p:extLst>
  </p:cSld>
  <p:clrMapOvr>
    <a:masterClrMapping/>
  </p:clrMapOvr>
  <mc:AlternateContent xmlns:mc="http://schemas.openxmlformats.org/markup-compatibility/2006">
    <mc:Choice xmlns:p14="http://schemas.microsoft.com/office/powerpoint/2010/main" Requires="p14">
      <p:transition spd="med" p14:dur="700" advTm="22000">
        <p:fade/>
      </p:transition>
    </mc:Choice>
    <mc:Fallback>
      <p:transition spd="med" advTm="22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95" t="3746" r="6856" b="4700"/>
          <a:stretch/>
        </p:blipFill>
        <p:spPr bwMode="auto">
          <a:xfrm>
            <a:off x="20375216" y="1928191"/>
            <a:ext cx="5049079" cy="4283766"/>
          </a:xfrm>
          <a:prstGeom prst="rect">
            <a:avLst/>
          </a:prstGeom>
          <a:noFill/>
          <a:extLst>
            <a:ext uri="{909E8E84-426E-40DD-AFC4-6F175D3DCCD1}">
              <a14:hiddenFill xmlns:a14="http://schemas.microsoft.com/office/drawing/2010/main">
                <a:solidFill>
                  <a:srgbClr val="FFFFFF"/>
                </a:solidFill>
              </a14:hiddenFill>
            </a:ext>
          </a:extLst>
        </p:spPr>
      </p:pic>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a:solidFill>
                  <a:schemeClr val="tx1">
                    <a:lumMod val="85000"/>
                  </a:schemeClr>
                </a:solidFill>
                <a:ea typeface="+mj-ea"/>
                <a:cs typeface="+mj-cs"/>
              </a:rPr>
              <a:t>Design Criteria</a:t>
            </a:r>
          </a:p>
          <a:p>
            <a:pPr algn="l">
              <a:spcBef>
                <a:spcPts val="3000"/>
              </a:spcBef>
            </a:pPr>
            <a:r>
              <a:rPr lang="en-US" sz="2800" b="1" dirty="0">
                <a:solidFill>
                  <a:schemeClr val="accent6"/>
                </a:solidFill>
              </a:rPr>
              <a:t>Design Approach</a:t>
            </a:r>
          </a:p>
          <a:p>
            <a:pPr algn="l">
              <a:spcBef>
                <a:spcPts val="3000"/>
              </a:spcBef>
            </a:pPr>
            <a:r>
              <a:rPr lang="en-US" sz="2800" dirty="0">
                <a:solidFill>
                  <a:schemeClr val="tx1">
                    <a:lumMod val="85000"/>
                  </a:schemeClr>
                </a:solidFill>
                <a:ea typeface="+mj-ea"/>
                <a:cs typeface="+mj-cs"/>
              </a:rPr>
              <a:t>Design </a:t>
            </a:r>
            <a:r>
              <a:rPr lang="en-US" sz="2800" dirty="0" smtClean="0">
                <a:solidFill>
                  <a:schemeClr val="tx1">
                    <a:lumMod val="85000"/>
                  </a:schemeClr>
                </a:solidFill>
                <a:ea typeface="+mj-ea"/>
                <a:cs typeface="+mj-cs"/>
              </a:rPr>
              <a:t>Result</a:t>
            </a:r>
            <a:endParaRPr lang="en-US" sz="2800" dirty="0">
              <a:solidFill>
                <a:schemeClr val="tx1">
                  <a:lumMod val="85000"/>
                </a:schemeClr>
              </a:solidFill>
              <a:ea typeface="+mj-ea"/>
              <a:cs typeface="+mj-cs"/>
            </a:endParaRPr>
          </a:p>
        </p:txBody>
      </p:sp>
      <p:cxnSp>
        <p:nvCxnSpPr>
          <p:cNvPr id="12" name="Straight Connector 11"/>
          <p:cNvCxnSpPr/>
          <p:nvPr/>
        </p:nvCxnSpPr>
        <p:spPr>
          <a:xfrm>
            <a:off x="4348716" y="32766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2400" b="1" dirty="0">
                <a:solidFill>
                  <a:schemeClr val="tx1"/>
                </a:solidFill>
              </a:rPr>
              <a:t>Design </a:t>
            </a:r>
            <a:r>
              <a:rPr lang="en-US" altLang="zh-CN" sz="2400" b="1" dirty="0" smtClean="0">
                <a:solidFill>
                  <a:schemeClr val="tx1"/>
                </a:solidFill>
              </a:rPr>
              <a:t>Approach</a:t>
            </a:r>
          </a:p>
          <a:p>
            <a:pPr>
              <a:spcBef>
                <a:spcPts val="0"/>
              </a:spcBef>
            </a:pPr>
            <a:endParaRPr lang="en-US" sz="2400" b="1" dirty="0">
              <a:solidFill>
                <a:schemeClr val="tx1"/>
              </a:solidFill>
            </a:endParaRPr>
          </a:p>
          <a:p>
            <a:pPr algn="l"/>
            <a:r>
              <a:rPr lang="en-US" sz="2000" dirty="0" smtClean="0"/>
              <a:t>Lighting features are used to mimic a </a:t>
            </a:r>
            <a:r>
              <a:rPr lang="en-US" sz="2000" dirty="0"/>
              <a:t>integrated circuit</a:t>
            </a:r>
            <a:r>
              <a:rPr lang="en-US" sz="2000" dirty="0" smtClean="0"/>
              <a:t>, demonstrating the working philosophy of electronic devices.</a:t>
            </a:r>
            <a:endParaRPr lang="en-US" sz="2000" dirty="0"/>
          </a:p>
          <a:p>
            <a:r>
              <a:rPr lang="en-US" sz="2000" dirty="0"/>
              <a:t> </a:t>
            </a:r>
          </a:p>
          <a:p>
            <a:pPr marL="342900" indent="-342900" algn="l">
              <a:buFont typeface="Arial" panose="020B0604020202020204" pitchFamily="34" charset="0"/>
              <a:buChar char="•"/>
            </a:pPr>
            <a:endParaRPr lang="en-US" sz="2000" dirty="0">
              <a:solidFill>
                <a:schemeClr val="tx1"/>
              </a:solidFill>
            </a:endParaRPr>
          </a:p>
          <a:p>
            <a:pPr marL="342900" indent="-342900" algn="l">
              <a:buFont typeface="Arial" panose="020B0604020202020204" pitchFamily="34" charset="0"/>
              <a:buChar char="•"/>
            </a:pPr>
            <a:endParaRPr lang="en-US" sz="2000" dirty="0" smtClean="0">
              <a:solidFill>
                <a:schemeClr val="tx1"/>
              </a:solidFill>
            </a:endParaRPr>
          </a:p>
          <a:p>
            <a:pPr marL="342900" indent="-342900" algn="l">
              <a:buFont typeface="Arial" panose="020B0604020202020204" pitchFamily="34" charset="0"/>
              <a:buChar char="•"/>
            </a:pPr>
            <a:endParaRPr lang="en-US" sz="2000" dirty="0">
              <a:solidFill>
                <a:schemeClr val="tx1"/>
              </a:solidFill>
            </a:endParaRPr>
          </a:p>
          <a:p>
            <a:pPr marL="342900" indent="-342900" algn="l">
              <a:buFont typeface="Arial" panose="020B0604020202020204" pitchFamily="34" charset="0"/>
              <a:buChar char="•"/>
            </a:pPr>
            <a:endParaRPr lang="en-US" sz="2000" dirty="0">
              <a:solidFill>
                <a:schemeClr val="tx1"/>
              </a:solidFill>
            </a:endParaRPr>
          </a:p>
        </p:txBody>
      </p:sp>
      <p:sp>
        <p:nvSpPr>
          <p:cNvPr id="15"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dirty="0" smtClean="0">
                <a:solidFill>
                  <a:schemeClr val="tx1">
                    <a:lumMod val="85000"/>
                  </a:schemeClr>
                </a:solidFill>
              </a:rPr>
              <a:t>Daylighting | </a:t>
            </a:r>
            <a:r>
              <a:rPr lang="en-US" sz="2000" b="1" dirty="0" smtClean="0">
                <a:solidFill>
                  <a:schemeClr val="accent6"/>
                </a:solidFill>
              </a:rPr>
              <a:t>Acoustical</a:t>
            </a:r>
            <a:r>
              <a:rPr lang="en-US" sz="2000" dirty="0" smtClean="0">
                <a:solidFill>
                  <a:schemeClr val="tx1">
                    <a:lumMod val="85000"/>
                  </a:schemeClr>
                </a:solidFill>
              </a:rPr>
              <a:t> | Architectural                                        P19</a:t>
            </a:r>
          </a:p>
        </p:txBody>
      </p:sp>
      <p:sp>
        <p:nvSpPr>
          <p:cNvPr id="17"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dirty="0">
                <a:solidFill>
                  <a:schemeClr val="tx1">
                    <a:lumMod val="85000"/>
                  </a:schemeClr>
                </a:solidFill>
              </a:rPr>
              <a:t>Classroom</a:t>
            </a:r>
          </a:p>
          <a:p>
            <a:pPr algn="l">
              <a:spcBef>
                <a:spcPts val="0"/>
              </a:spcBef>
            </a:pPr>
            <a:endParaRPr lang="en-US" sz="2800" dirty="0" smtClean="0"/>
          </a:p>
          <a:p>
            <a:pPr algn="l">
              <a:spcBef>
                <a:spcPts val="0"/>
              </a:spcBef>
            </a:pPr>
            <a:r>
              <a:rPr lang="en-US" sz="2800" b="1" dirty="0">
                <a:solidFill>
                  <a:schemeClr val="accent6"/>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18" name="Straight Connector 17"/>
          <p:cNvCxnSpPr/>
          <p:nvPr/>
        </p:nvCxnSpPr>
        <p:spPr>
          <a:xfrm flipH="1">
            <a:off x="2999510" y="32766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1508" name="Picture 4" descr="C:\Users\yil5167\Desktop\Photoshop1\08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396874"/>
            <a:ext cx="7848600" cy="5886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832280"/>
      </p:ext>
    </p:extLst>
  </p:cSld>
  <p:clrMapOvr>
    <a:masterClrMapping/>
  </p:clrMapOvr>
  <mc:AlternateContent xmlns:mc="http://schemas.openxmlformats.org/markup-compatibility/2006">
    <mc:Choice xmlns:p14="http://schemas.microsoft.com/office/powerpoint/2010/main" Requires="p14">
      <p:transition spd="med" p14:dur="700" advTm="14000">
        <p:fade/>
      </p:transition>
    </mc:Choice>
    <mc:Fallback>
      <p:transition spd="med" advTm="14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85" name="Picture 25" descr="C:\Users\yil5167\Desktop\lu\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7202" y="3276600"/>
            <a:ext cx="4151398" cy="32555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bwMode="auto">
          <a:xfrm>
            <a:off x="9317151" y="258319"/>
            <a:ext cx="8806375" cy="6341361"/>
          </a:xfrm>
          <a:prstGeom prst="rect">
            <a:avLst/>
          </a:prstGeom>
          <a:ln>
            <a:noFill/>
          </a:ln>
          <a:extLst>
            <a:ext uri="{53640926-AAD7-44D8-BBD7-CCE9431645EC}">
              <a14:shadowObscured xmlns:a14="http://schemas.microsoft.com/office/drawing/2010/main"/>
            </a:ext>
          </a:extLst>
        </p:spPr>
      </p:pic>
      <p:sp>
        <p:nvSpPr>
          <p:cNvPr id="12"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smtClean="0">
                <a:solidFill>
                  <a:schemeClr val="tx1">
                    <a:lumMod val="85000"/>
                  </a:schemeClr>
                </a:solidFill>
                <a:ea typeface="+mj-ea"/>
                <a:cs typeface="+mj-cs"/>
              </a:rPr>
              <a:t>Design Criteria</a:t>
            </a:r>
            <a:endParaRPr lang="en-US" sz="2800" dirty="0">
              <a:solidFill>
                <a:schemeClr val="tx1">
                  <a:lumMod val="85000"/>
                </a:schemeClr>
              </a:solidFill>
              <a:ea typeface="+mj-ea"/>
              <a:cs typeface="+mj-cs"/>
            </a:endParaRPr>
          </a:p>
          <a:p>
            <a:pPr algn="l">
              <a:spcBef>
                <a:spcPts val="3000"/>
              </a:spcBef>
            </a:pPr>
            <a:r>
              <a:rPr lang="en-US" sz="2800" dirty="0" smtClean="0">
                <a:solidFill>
                  <a:schemeClr val="tx1">
                    <a:lumMod val="85000"/>
                  </a:schemeClr>
                </a:solidFill>
                <a:ea typeface="+mj-ea"/>
                <a:cs typeface="+mj-cs"/>
              </a:rPr>
              <a:t>Design Approach</a:t>
            </a:r>
            <a:endParaRPr lang="en-US" sz="2800" dirty="0">
              <a:solidFill>
                <a:schemeClr val="tx1">
                  <a:lumMod val="85000"/>
                </a:schemeClr>
              </a:solidFill>
              <a:ea typeface="+mj-ea"/>
              <a:cs typeface="+mj-cs"/>
            </a:endParaRPr>
          </a:p>
          <a:p>
            <a:pPr algn="l">
              <a:spcBef>
                <a:spcPts val="3000"/>
              </a:spcBef>
            </a:pPr>
            <a:r>
              <a:rPr lang="en-US" sz="2800" b="1" dirty="0">
                <a:solidFill>
                  <a:schemeClr val="accent6"/>
                </a:solidFill>
              </a:rPr>
              <a:t>Design </a:t>
            </a:r>
            <a:r>
              <a:rPr lang="en-US" sz="2800" b="1" dirty="0" smtClean="0">
                <a:solidFill>
                  <a:schemeClr val="accent6"/>
                </a:solidFill>
              </a:rPr>
              <a:t>Result</a:t>
            </a:r>
            <a:endParaRPr lang="en-US" sz="2800" b="1" dirty="0">
              <a:solidFill>
                <a:schemeClr val="accent6"/>
              </a:solidFill>
            </a:endParaRPr>
          </a:p>
        </p:txBody>
      </p:sp>
      <p:cxnSp>
        <p:nvCxnSpPr>
          <p:cNvPr id="14" name="Straight Connector 13"/>
          <p:cNvCxnSpPr/>
          <p:nvPr/>
        </p:nvCxnSpPr>
        <p:spPr>
          <a:xfrm>
            <a:off x="4348716" y="41148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dirty="0" smtClean="0">
                <a:solidFill>
                  <a:schemeClr val="tx1">
                    <a:lumMod val="85000"/>
                  </a:schemeClr>
                </a:solidFill>
              </a:rPr>
              <a:t>Daylighting | </a:t>
            </a:r>
            <a:r>
              <a:rPr lang="en-US" sz="2000" b="1" dirty="0" smtClean="0">
                <a:solidFill>
                  <a:schemeClr val="accent6"/>
                </a:solidFill>
              </a:rPr>
              <a:t>Acoustical</a:t>
            </a:r>
            <a:r>
              <a:rPr lang="en-US" sz="2000" dirty="0" smtClean="0">
                <a:solidFill>
                  <a:schemeClr val="tx1">
                    <a:lumMod val="85000"/>
                  </a:schemeClr>
                </a:solidFill>
              </a:rPr>
              <a:t> | Architectural                                        P20</a:t>
            </a:r>
          </a:p>
        </p:txBody>
      </p:sp>
      <p:sp>
        <p:nvSpPr>
          <p:cNvPr id="17"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2400" b="1" dirty="0">
                <a:solidFill>
                  <a:schemeClr val="tx1"/>
                </a:solidFill>
              </a:rPr>
              <a:t>Design </a:t>
            </a:r>
            <a:r>
              <a:rPr lang="en-US" sz="2400" b="1" dirty="0" smtClean="0">
                <a:solidFill>
                  <a:schemeClr val="tx1"/>
                </a:solidFill>
              </a:rPr>
              <a:t>Result</a:t>
            </a:r>
          </a:p>
          <a:p>
            <a:pPr>
              <a:spcBef>
                <a:spcPts val="0"/>
              </a:spcBef>
            </a:pPr>
            <a:endParaRPr lang="en-US" sz="2400" b="1" dirty="0">
              <a:solidFill>
                <a:schemeClr val="tx1"/>
              </a:solidFill>
            </a:endParaRPr>
          </a:p>
          <a:p>
            <a:pPr algn="l"/>
            <a:r>
              <a:rPr lang="en-US" sz="2000" dirty="0" smtClean="0"/>
              <a:t>Linear </a:t>
            </a:r>
            <a:r>
              <a:rPr lang="en-US" sz="2000" dirty="0"/>
              <a:t>LED distributed </a:t>
            </a:r>
            <a:r>
              <a:rPr lang="en-US" sz="2000" dirty="0" smtClean="0"/>
              <a:t>in </a:t>
            </a:r>
            <a:r>
              <a:rPr lang="en-US" sz="2000" dirty="0"/>
              <a:t>a seemingly random pattern to provide visual impact</a:t>
            </a:r>
            <a:r>
              <a:rPr lang="en-US" sz="2000" dirty="0" smtClean="0"/>
              <a:t>. Uniformly </a:t>
            </a:r>
            <a:r>
              <a:rPr lang="en-US" sz="2000" dirty="0"/>
              <a:t>distributed </a:t>
            </a:r>
            <a:r>
              <a:rPr lang="en-US" sz="2000" dirty="0" err="1"/>
              <a:t>downlights</a:t>
            </a:r>
            <a:r>
              <a:rPr lang="en-US" sz="2000" dirty="0"/>
              <a:t> regulates the flow of ‘circuit’ from being too random and create hot spot. </a:t>
            </a:r>
            <a:endParaRPr lang="en-US" sz="2000" dirty="0" smtClean="0">
              <a:solidFill>
                <a:schemeClr val="tx1"/>
              </a:solidFill>
            </a:endParaRPr>
          </a:p>
          <a:p>
            <a:pPr marL="342900" indent="-342900" algn="l">
              <a:buFont typeface="Arial" panose="020B0604020202020204" pitchFamily="34" charset="0"/>
              <a:buChar char="•"/>
            </a:pPr>
            <a:endParaRPr lang="en-US" sz="2000" dirty="0">
              <a:solidFill>
                <a:schemeClr val="tx1"/>
              </a:solidFill>
            </a:endParaRPr>
          </a:p>
          <a:p>
            <a:pPr marL="342900" indent="-342900" algn="l">
              <a:buFont typeface="Arial" panose="020B0604020202020204" pitchFamily="34" charset="0"/>
              <a:buChar char="•"/>
            </a:pPr>
            <a:endParaRPr lang="en-US" sz="2000" dirty="0" smtClean="0">
              <a:solidFill>
                <a:schemeClr val="tx1"/>
              </a:solidFill>
            </a:endParaRPr>
          </a:p>
          <a:p>
            <a:pPr marL="342900" indent="-342900" algn="l">
              <a:buFont typeface="Arial" panose="020B0604020202020204" pitchFamily="34" charset="0"/>
              <a:buChar char="•"/>
            </a:pPr>
            <a:endParaRPr lang="en-US" sz="2000" dirty="0">
              <a:solidFill>
                <a:schemeClr val="tx1"/>
              </a:solidFill>
            </a:endParaRPr>
          </a:p>
          <a:p>
            <a:pPr algn="l"/>
            <a:r>
              <a:rPr lang="en-US" sz="2000" dirty="0" smtClean="0">
                <a:solidFill>
                  <a:schemeClr val="tx1"/>
                </a:solidFill>
              </a:rPr>
              <a:t> </a:t>
            </a:r>
          </a:p>
          <a:p>
            <a:pPr algn="l"/>
            <a:r>
              <a:rPr lang="en-US" sz="2000" dirty="0" smtClean="0">
                <a:solidFill>
                  <a:schemeClr val="tx1"/>
                </a:solidFill>
              </a:rPr>
              <a:t>Actual </a:t>
            </a:r>
            <a:r>
              <a:rPr lang="en-US" sz="2000" dirty="0">
                <a:solidFill>
                  <a:schemeClr val="tx1"/>
                </a:solidFill>
              </a:rPr>
              <a:t>Power Density: </a:t>
            </a:r>
            <a:r>
              <a:rPr lang="en-US" sz="2000" dirty="0" smtClean="0">
                <a:solidFill>
                  <a:schemeClr val="tx1"/>
                </a:solidFill>
              </a:rPr>
              <a:t>0.52 </a:t>
            </a:r>
            <a:r>
              <a:rPr lang="en-US" sz="2000" dirty="0">
                <a:solidFill>
                  <a:schemeClr val="tx1"/>
                </a:solidFill>
              </a:rPr>
              <a:t>W/SF</a:t>
            </a:r>
          </a:p>
          <a:p>
            <a:pPr marL="342900" indent="-342900" algn="l">
              <a:buFont typeface="Arial" panose="020B0604020202020204" pitchFamily="34" charset="0"/>
              <a:buChar char="•"/>
            </a:pPr>
            <a:endParaRPr lang="en-US" sz="2000" dirty="0">
              <a:solidFill>
                <a:schemeClr val="tx1"/>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4036379334"/>
              </p:ext>
            </p:extLst>
          </p:nvPr>
        </p:nvGraphicFramePr>
        <p:xfrm>
          <a:off x="20193000" y="2583734"/>
          <a:ext cx="5486400" cy="659358"/>
        </p:xfrm>
        <a:graphic>
          <a:graphicData uri="http://schemas.openxmlformats.org/presentationml/2006/ole">
            <mc:AlternateContent xmlns:mc="http://schemas.openxmlformats.org/markup-compatibility/2006">
              <mc:Choice xmlns:v="urn:schemas-microsoft-com:vml" Requires="v">
                <p:oleObj spid="_x0000_s15398" name="Worksheet" r:id="rId5" imgW="4200576" imgH="504702" progId="Excel.Sheet.12">
                  <p:embed/>
                </p:oleObj>
              </mc:Choice>
              <mc:Fallback>
                <p:oleObj name="Worksheet" r:id="rId5" imgW="4200576" imgH="504702" progId="Excel.Sheet.12">
                  <p:embed/>
                  <p:pic>
                    <p:nvPicPr>
                      <p:cNvPr id="0" name=""/>
                      <p:cNvPicPr/>
                      <p:nvPr/>
                    </p:nvPicPr>
                    <p:blipFill>
                      <a:blip r:embed="rId6"/>
                      <a:stretch>
                        <a:fillRect/>
                      </a:stretch>
                    </p:blipFill>
                    <p:spPr>
                      <a:xfrm>
                        <a:off x="20193000" y="2583734"/>
                        <a:ext cx="5486400" cy="659358"/>
                      </a:xfrm>
                      <a:prstGeom prst="rect">
                        <a:avLst/>
                      </a:prstGeom>
                    </p:spPr>
                  </p:pic>
                </p:oleObj>
              </mc:Fallback>
            </mc:AlternateContent>
          </a:graphicData>
        </a:graphic>
      </p:graphicFrame>
      <p:sp>
        <p:nvSpPr>
          <p:cNvPr id="2" name="Subtitle 1"/>
          <p:cNvSpPr>
            <a:spLocks noGrp="1"/>
          </p:cNvSpPr>
          <p:nvPr>
            <p:ph type="subTitle" idx="1"/>
          </p:nvPr>
        </p:nvSpPr>
        <p:spPr/>
        <p:txBody>
          <a:bodyPr/>
          <a:lstStyle/>
          <a:p>
            <a:endParaRPr lang="en-US" dirty="0"/>
          </a:p>
        </p:txBody>
      </p:sp>
      <p:cxnSp>
        <p:nvCxnSpPr>
          <p:cNvPr id="18" name="Straight Connector 17"/>
          <p:cNvCxnSpPr/>
          <p:nvPr/>
        </p:nvCxnSpPr>
        <p:spPr>
          <a:xfrm flipH="1">
            <a:off x="2999510" y="32766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348716" y="3276600"/>
            <a:ext cx="0" cy="838201"/>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dirty="0">
                <a:solidFill>
                  <a:schemeClr val="tx1">
                    <a:lumMod val="85000"/>
                  </a:schemeClr>
                </a:solidFill>
              </a:rPr>
              <a:t>Classroom</a:t>
            </a:r>
          </a:p>
          <a:p>
            <a:pPr algn="l">
              <a:spcBef>
                <a:spcPts val="0"/>
              </a:spcBef>
            </a:pPr>
            <a:endParaRPr lang="en-US" sz="2800" dirty="0" smtClean="0"/>
          </a:p>
          <a:p>
            <a:pPr algn="l">
              <a:spcBef>
                <a:spcPts val="0"/>
              </a:spcBef>
            </a:pPr>
            <a:r>
              <a:rPr lang="en-US" sz="2800" b="1" dirty="0">
                <a:solidFill>
                  <a:schemeClr val="accent6"/>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spTree>
    <p:extLst>
      <p:ext uri="{BB962C8B-B14F-4D97-AF65-F5344CB8AC3E}">
        <p14:creationId xmlns:p14="http://schemas.microsoft.com/office/powerpoint/2010/main" val="1024720773"/>
      </p:ext>
    </p:extLst>
  </p:cSld>
  <p:clrMapOvr>
    <a:masterClrMapping/>
  </p:clrMapOvr>
  <mc:AlternateContent xmlns:mc="http://schemas.openxmlformats.org/markup-compatibility/2006">
    <mc:Choice xmlns:p14="http://schemas.microsoft.com/office/powerpoint/2010/main" Requires="p14">
      <p:transition spd="med" p14:dur="700" advTm="45000">
        <p:fade/>
      </p:transition>
    </mc:Choice>
    <mc:Fallback>
      <p:transition spd="med" advTm="4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133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b="1" dirty="0">
                <a:solidFill>
                  <a:schemeClr val="accent6"/>
                </a:solidFill>
              </a:rPr>
              <a:t>Project </a:t>
            </a:r>
            <a:r>
              <a:rPr lang="en-US" sz="2800" b="1" dirty="0" smtClean="0">
                <a:solidFill>
                  <a:schemeClr val="accent6"/>
                </a:solidFill>
              </a:rPr>
              <a:t>History</a:t>
            </a:r>
            <a:endParaRPr lang="en-US" sz="2800" dirty="0">
              <a:solidFill>
                <a:schemeClr val="accent6"/>
              </a:solidFill>
            </a:endParaRPr>
          </a:p>
          <a:p>
            <a:pPr algn="l">
              <a:spcBef>
                <a:spcPts val="3000"/>
              </a:spcBef>
            </a:pPr>
            <a:r>
              <a:rPr lang="en-US" sz="2800" dirty="0">
                <a:solidFill>
                  <a:schemeClr val="tx1">
                    <a:lumMod val="85000"/>
                  </a:schemeClr>
                </a:solidFill>
                <a:ea typeface="+mj-ea"/>
                <a:cs typeface="+mj-cs"/>
              </a:rPr>
              <a:t>Building </a:t>
            </a:r>
            <a:r>
              <a:rPr lang="en-US" sz="2800" dirty="0" smtClean="0">
                <a:solidFill>
                  <a:schemeClr val="tx1">
                    <a:lumMod val="85000"/>
                  </a:schemeClr>
                </a:solidFill>
                <a:ea typeface="+mj-ea"/>
                <a:cs typeface="+mj-cs"/>
              </a:rPr>
              <a:t>Overview</a:t>
            </a:r>
            <a:endParaRPr lang="en-US" sz="2800" dirty="0"/>
          </a:p>
          <a:p>
            <a:pPr algn="l">
              <a:spcBef>
                <a:spcPts val="3000"/>
              </a:spcBef>
            </a:pPr>
            <a:r>
              <a:rPr lang="en-US" sz="2800" dirty="0">
                <a:solidFill>
                  <a:schemeClr val="tx1">
                    <a:lumMod val="85000"/>
                  </a:schemeClr>
                </a:solidFill>
                <a:ea typeface="+mj-ea"/>
                <a:cs typeface="+mj-cs"/>
              </a:rPr>
              <a:t>Design Concept</a:t>
            </a:r>
          </a:p>
        </p:txBody>
      </p:sp>
      <p:cxnSp>
        <p:nvCxnSpPr>
          <p:cNvPr id="45" name="Straight Connector 44"/>
          <p:cNvCxnSpPr/>
          <p:nvPr/>
        </p:nvCxnSpPr>
        <p:spPr>
          <a:xfrm>
            <a:off x="4348716" y="24384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chemeClr val="tx1">
                    <a:lumMod val="85000"/>
                  </a:schemeClr>
                </a:solidFill>
              </a:rPr>
              <a:t>Lighting | Electrical | </a:t>
            </a:r>
            <a:r>
              <a:rPr lang="en-US" sz="2000" dirty="0" smtClean="0">
                <a:solidFill>
                  <a:schemeClr val="tx1">
                    <a:lumMod val="85000"/>
                  </a:schemeClr>
                </a:solidFill>
              </a:rPr>
              <a:t>Daylighting | Acoustical | Architectural                                           P1</a:t>
            </a:r>
          </a:p>
        </p:txBody>
      </p:sp>
      <p:pic>
        <p:nvPicPr>
          <p:cNvPr id="19" name="Picture 2" descr="V:\Desktop\Fall 2013\THESIS\image\t3\centennial.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 t="886" r="-149" b="450"/>
          <a:stretch/>
        </p:blipFill>
        <p:spPr bwMode="auto">
          <a:xfrm>
            <a:off x="9220200" y="-2"/>
            <a:ext cx="5486400" cy="42193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972800" y="1452185"/>
            <a:ext cx="5486400" cy="3655314"/>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000" i="1" dirty="0" smtClean="0">
                <a:solidFill>
                  <a:schemeClr val="tx1"/>
                </a:solidFill>
              </a:rPr>
              <a:t>Dallas Museum of Natural History </a:t>
            </a:r>
          </a:p>
          <a:p>
            <a:pPr marL="342900" indent="-342900" algn="l">
              <a:buFont typeface="Arial" panose="020B0604020202020204" pitchFamily="34" charset="0"/>
              <a:buChar char="•"/>
            </a:pPr>
            <a:r>
              <a:rPr lang="en-US" sz="2000" dirty="0" smtClean="0">
                <a:solidFill>
                  <a:schemeClr val="tx1"/>
                </a:solidFill>
              </a:rPr>
              <a:t>Established in 1936, </a:t>
            </a:r>
            <a:r>
              <a:rPr lang="en-US" sz="2000" dirty="0">
                <a:solidFill>
                  <a:schemeClr val="tx1"/>
                </a:solidFill>
              </a:rPr>
              <a:t>Dallas Museum of Natural History </a:t>
            </a:r>
            <a:r>
              <a:rPr lang="en-US" sz="2000" dirty="0" smtClean="0">
                <a:solidFill>
                  <a:schemeClr val="tx1"/>
                </a:solidFill>
              </a:rPr>
              <a:t>is a collections-based</a:t>
            </a:r>
            <a:r>
              <a:rPr lang="en-US" sz="2000" dirty="0">
                <a:solidFill>
                  <a:schemeClr val="tx1"/>
                </a:solidFill>
              </a:rPr>
              <a:t>, research-driven public natural history museum dedicated to </a:t>
            </a:r>
            <a:r>
              <a:rPr lang="en-US" sz="2000" dirty="0" smtClean="0">
                <a:solidFill>
                  <a:schemeClr val="tx1"/>
                </a:solidFill>
              </a:rPr>
              <a:t>document and describe Texas</a:t>
            </a:r>
            <a:r>
              <a:rPr lang="en-US" sz="2000" dirty="0">
                <a:solidFill>
                  <a:schemeClr val="tx1"/>
                </a:solidFill>
              </a:rPr>
              <a:t>' vast natural diversity</a:t>
            </a:r>
            <a:r>
              <a:rPr lang="en-US" sz="2000" dirty="0" smtClean="0">
                <a:solidFill>
                  <a:schemeClr val="tx1"/>
                </a:solidFill>
              </a:rPr>
              <a:t>.</a:t>
            </a:r>
          </a:p>
          <a:p>
            <a:pPr algn="l"/>
            <a:endParaRPr lang="en-US" sz="2000" dirty="0" smtClean="0">
              <a:solidFill>
                <a:schemeClr val="tx1"/>
              </a:solidFill>
            </a:endParaRPr>
          </a:p>
          <a:p>
            <a:pPr algn="l"/>
            <a:endParaRPr lang="en-US" sz="2000" dirty="0">
              <a:solidFill>
                <a:schemeClr val="tx1"/>
              </a:solidFill>
            </a:endParaRPr>
          </a:p>
          <a:p>
            <a:pPr algn="l"/>
            <a:r>
              <a:rPr lang="en-US" sz="2000" i="1" dirty="0"/>
              <a:t>Dallas Museum of Nature and </a:t>
            </a:r>
            <a:r>
              <a:rPr lang="en-US" sz="2000" i="1" dirty="0" smtClean="0"/>
              <a:t>Science</a:t>
            </a:r>
          </a:p>
          <a:p>
            <a:pPr marL="342900" indent="-342900" algn="l">
              <a:buFont typeface="Arial" panose="020B0604020202020204" pitchFamily="34" charset="0"/>
              <a:buChar char="•"/>
            </a:pPr>
            <a:r>
              <a:rPr lang="en-US" sz="2000" dirty="0"/>
              <a:t>In 2006, the Dallas Museum of Natural History </a:t>
            </a:r>
            <a:r>
              <a:rPr lang="en-US" sz="2000" dirty="0" smtClean="0"/>
              <a:t>merged with two other </a:t>
            </a:r>
            <a:r>
              <a:rPr lang="en-US" sz="2000" dirty="0"/>
              <a:t>institutes: Science Place and The Dallas Children's </a:t>
            </a:r>
            <a:r>
              <a:rPr lang="en-US" sz="2000" dirty="0" smtClean="0"/>
              <a:t>Museum, became </a:t>
            </a:r>
            <a:r>
              <a:rPr lang="en-US" sz="2000" dirty="0"/>
              <a:t>the </a:t>
            </a:r>
            <a:r>
              <a:rPr lang="en-US" sz="2000" dirty="0" smtClean="0"/>
              <a:t>Dallas Museum </a:t>
            </a:r>
            <a:r>
              <a:rPr lang="en-US" sz="2000" dirty="0"/>
              <a:t>of Nature and </a:t>
            </a:r>
            <a:r>
              <a:rPr lang="en-US" sz="2000" dirty="0" smtClean="0"/>
              <a:t>Science.</a:t>
            </a:r>
            <a:r>
              <a:rPr lang="en-US" sz="2000" dirty="0"/>
              <a:t/>
            </a:r>
            <a:br>
              <a:rPr lang="en-US" sz="2000" dirty="0"/>
            </a:br>
            <a:endParaRPr lang="en-US" sz="2000" dirty="0">
              <a:solidFill>
                <a:schemeClr val="tx1"/>
              </a:solidFill>
            </a:endParaRPr>
          </a:p>
        </p:txBody>
      </p:sp>
      <p:sp>
        <p:nvSpPr>
          <p:cNvPr id="15"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b="1" dirty="0" smtClean="0">
                <a:solidFill>
                  <a:schemeClr val="accent6"/>
                </a:solidFill>
              </a:rPr>
              <a:t>Introduction</a:t>
            </a:r>
          </a:p>
          <a:p>
            <a:pPr algn="l">
              <a:spcBef>
                <a:spcPts val="0"/>
              </a:spcBef>
            </a:pPr>
            <a:endParaRPr lang="en-US" sz="2800" dirty="0" smtClean="0">
              <a:solidFill>
                <a:schemeClr val="accent6"/>
              </a:solidFill>
            </a:endParaRPr>
          </a:p>
          <a:p>
            <a:pPr algn="l">
              <a:spcBef>
                <a:spcPts val="0"/>
              </a:spcBef>
            </a:pPr>
            <a:r>
              <a:rPr lang="en-US" sz="2800" dirty="0" smtClean="0">
                <a:solidFill>
                  <a:schemeClr val="tx1">
                    <a:lumMod val="85000"/>
                  </a:schemeClr>
                </a:solidFill>
                <a:ea typeface="+mj-ea"/>
                <a:cs typeface="+mj-cs"/>
              </a:rPr>
              <a:t>Classroom</a:t>
            </a:r>
          </a:p>
          <a:p>
            <a:pPr algn="l">
              <a:spcBef>
                <a:spcPts val="0"/>
              </a:spcBef>
            </a:pPr>
            <a:endParaRPr lang="en-US" sz="2800" dirty="0" smtClean="0"/>
          </a:p>
          <a:p>
            <a:pPr algn="l">
              <a:spcBef>
                <a:spcPts val="0"/>
              </a:spcBef>
            </a:pPr>
            <a:r>
              <a:rPr lang="en-US" sz="2800" dirty="0" smtClean="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16" name="Straight Connector 15"/>
          <p:cNvCxnSpPr/>
          <p:nvPr/>
        </p:nvCxnSpPr>
        <p:spPr>
          <a:xfrm flipH="1">
            <a:off x="4346058" y="1600200"/>
            <a:ext cx="2658" cy="838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94194" y="16002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691378"/>
      </p:ext>
    </p:extLst>
  </p:cSld>
  <p:clrMapOvr>
    <a:masterClrMapping/>
  </p:clrMapOvr>
  <mc:AlternateContent xmlns:mc="http://schemas.openxmlformats.org/markup-compatibility/2006">
    <mc:Choice xmlns:p14="http://schemas.microsoft.com/office/powerpoint/2010/main" Requires="p14">
      <p:transition spd="med" p14:dur="700" advTm="11000">
        <p:fade/>
      </p:transition>
    </mc:Choice>
    <mc:Fallback>
      <p:transition spd="med" advTm="11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b="1" dirty="0">
                <a:solidFill>
                  <a:schemeClr val="accent6"/>
                </a:solidFill>
              </a:rPr>
              <a:t>Design Criteria</a:t>
            </a:r>
          </a:p>
          <a:p>
            <a:pPr algn="l">
              <a:spcBef>
                <a:spcPts val="3000"/>
              </a:spcBef>
            </a:pPr>
            <a:r>
              <a:rPr lang="en-US" sz="2800" dirty="0" smtClean="0">
                <a:solidFill>
                  <a:schemeClr val="tx1">
                    <a:lumMod val="85000"/>
                  </a:schemeClr>
                </a:solidFill>
                <a:ea typeface="+mj-ea"/>
                <a:cs typeface="+mj-cs"/>
              </a:rPr>
              <a:t>Design Approach</a:t>
            </a:r>
            <a:endParaRPr lang="en-US" sz="2800" dirty="0">
              <a:solidFill>
                <a:schemeClr val="tx1">
                  <a:lumMod val="85000"/>
                </a:schemeClr>
              </a:solidFill>
              <a:ea typeface="+mj-ea"/>
              <a:cs typeface="+mj-cs"/>
            </a:endParaRPr>
          </a:p>
          <a:p>
            <a:pPr algn="l">
              <a:spcBef>
                <a:spcPts val="3000"/>
              </a:spcBef>
            </a:pPr>
            <a:r>
              <a:rPr lang="en-US" sz="2800" dirty="0">
                <a:solidFill>
                  <a:schemeClr val="tx1">
                    <a:lumMod val="85000"/>
                  </a:schemeClr>
                </a:solidFill>
                <a:ea typeface="+mj-ea"/>
                <a:cs typeface="+mj-cs"/>
              </a:rPr>
              <a:t>Design </a:t>
            </a:r>
            <a:r>
              <a:rPr lang="en-US" sz="2800" dirty="0" smtClean="0">
                <a:solidFill>
                  <a:schemeClr val="tx1">
                    <a:lumMod val="85000"/>
                  </a:schemeClr>
                </a:solidFill>
                <a:ea typeface="+mj-ea"/>
                <a:cs typeface="+mj-cs"/>
              </a:rPr>
              <a:t>Result</a:t>
            </a:r>
            <a:endParaRPr lang="en-US" sz="2800" dirty="0">
              <a:solidFill>
                <a:schemeClr val="tx1">
                  <a:lumMod val="85000"/>
                </a:schemeClr>
              </a:solidFill>
              <a:ea typeface="+mj-ea"/>
              <a:cs typeface="+mj-cs"/>
            </a:endParaRPr>
          </a:p>
        </p:txBody>
      </p:sp>
      <p:cxnSp>
        <p:nvCxnSpPr>
          <p:cNvPr id="25" name="Straight Connector 24"/>
          <p:cNvCxnSpPr/>
          <p:nvPr/>
        </p:nvCxnSpPr>
        <p:spPr>
          <a:xfrm flipV="1">
            <a:off x="4348716" y="2462622"/>
            <a:ext cx="0" cy="1652178"/>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2999510" y="41148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348716" y="2462622"/>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2" name="Picture 11" descr="X:\THESIS\2013\image\Perot-Museum-of-Nature-and-Science-3.jpg"/>
          <p:cNvPicPr/>
          <p:nvPr/>
        </p:nvPicPr>
        <p:blipFill>
          <a:blip r:embed="rId2">
            <a:extLst>
              <a:ext uri="{28A0092B-C50C-407E-A947-70E740481C1C}">
                <a14:useLocalDpi xmlns:a14="http://schemas.microsoft.com/office/drawing/2010/main" val="0"/>
              </a:ext>
            </a:extLst>
          </a:blip>
          <a:srcRect/>
          <a:stretch>
            <a:fillRect/>
          </a:stretch>
        </p:blipFill>
        <p:spPr bwMode="auto">
          <a:xfrm>
            <a:off x="9525000" y="317133"/>
            <a:ext cx="8382000" cy="6286500"/>
          </a:xfrm>
          <a:prstGeom prst="rect">
            <a:avLst/>
          </a:prstGeom>
          <a:noFill/>
          <a:ln>
            <a:noFill/>
          </a:ln>
        </p:spPr>
      </p:pic>
      <p:sp>
        <p:nvSpPr>
          <p:cNvPr id="14"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2400" b="1" dirty="0" smtClean="0"/>
              <a:t>Facade</a:t>
            </a:r>
          </a:p>
          <a:p>
            <a:pPr>
              <a:spcBef>
                <a:spcPts val="0"/>
              </a:spcBef>
            </a:pPr>
            <a:endParaRPr lang="en-US" sz="2400" b="1" dirty="0" smtClean="0">
              <a:solidFill>
                <a:schemeClr val="tx1"/>
              </a:solidFill>
            </a:endParaRPr>
          </a:p>
          <a:p>
            <a:pPr algn="l">
              <a:spcBef>
                <a:spcPts val="0"/>
              </a:spcBef>
            </a:pPr>
            <a:r>
              <a:rPr lang="en-US" sz="2000" dirty="0"/>
              <a:t>The iconic façade texture of this building is definitely one of the most popular features known by public.  During the day textures on the façade cast shadow under sun lighting and from unique scenery. To make those texture properly lighted at night is no doubt a challenge for exterior lighting practice.</a:t>
            </a:r>
          </a:p>
          <a:p>
            <a:pPr algn="l">
              <a:lnSpc>
                <a:spcPct val="110000"/>
              </a:lnSpc>
              <a:spcBef>
                <a:spcPts val="0"/>
              </a:spcBef>
            </a:pPr>
            <a:endParaRPr lang="en-US" sz="2000" b="1" dirty="0" smtClean="0">
              <a:solidFill>
                <a:schemeClr val="tx1"/>
              </a:solidFill>
            </a:endParaRPr>
          </a:p>
          <a:p>
            <a:pPr algn="l"/>
            <a:r>
              <a:rPr lang="en-US" sz="2000" b="1" dirty="0"/>
              <a:t>Dimensions</a:t>
            </a:r>
            <a:endParaRPr lang="en-US" sz="2000" dirty="0"/>
          </a:p>
          <a:p>
            <a:pPr algn="l"/>
            <a:r>
              <a:rPr lang="en-US" sz="2000" dirty="0"/>
              <a:t>Approximate Area = 19856 ft^2</a:t>
            </a:r>
          </a:p>
          <a:p>
            <a:pPr algn="l"/>
            <a:r>
              <a:rPr lang="en-US" sz="2000" dirty="0"/>
              <a:t>Length = 146 </a:t>
            </a:r>
            <a:r>
              <a:rPr lang="en-US" sz="2000" dirty="0" err="1"/>
              <a:t>ft</a:t>
            </a:r>
            <a:endParaRPr lang="en-US" sz="2000" dirty="0"/>
          </a:p>
          <a:p>
            <a:pPr algn="l"/>
            <a:r>
              <a:rPr lang="en-US" sz="2000" dirty="0"/>
              <a:t>Height = 136 </a:t>
            </a:r>
            <a:r>
              <a:rPr lang="en-US" sz="2000" dirty="0" err="1"/>
              <a:t>ft</a:t>
            </a:r>
            <a:endParaRPr lang="en-US" sz="2000" dirty="0"/>
          </a:p>
          <a:p>
            <a:pPr marL="342900" indent="-342900" algn="l">
              <a:buFont typeface="Arial" panose="020B0604020202020204" pitchFamily="34" charset="0"/>
              <a:buChar char="•"/>
            </a:pPr>
            <a:endParaRPr lang="en-US" sz="2000" dirty="0">
              <a:solidFill>
                <a:schemeClr val="tx1"/>
              </a:solidFill>
            </a:endParaRPr>
          </a:p>
        </p:txBody>
      </p:sp>
      <p:sp>
        <p:nvSpPr>
          <p:cNvPr id="15"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dirty="0" smtClean="0">
                <a:solidFill>
                  <a:schemeClr val="tx1">
                    <a:lumMod val="85000"/>
                  </a:schemeClr>
                </a:solidFill>
              </a:rPr>
              <a:t>Daylighting | Acoustical | </a:t>
            </a:r>
            <a:r>
              <a:rPr lang="en-US" sz="2000" b="1" dirty="0" smtClean="0">
                <a:solidFill>
                  <a:schemeClr val="accent6"/>
                </a:solidFill>
              </a:rPr>
              <a:t>Architectural</a:t>
            </a:r>
            <a:r>
              <a:rPr lang="en-US" sz="2000" dirty="0" smtClean="0">
                <a:solidFill>
                  <a:schemeClr val="tx1">
                    <a:lumMod val="85000"/>
                  </a:schemeClr>
                </a:solidFill>
              </a:rPr>
              <a:t>                                        P21</a:t>
            </a:r>
          </a:p>
        </p:txBody>
      </p:sp>
      <p:sp>
        <p:nvSpPr>
          <p:cNvPr id="2" name="Subtitle 1"/>
          <p:cNvSpPr>
            <a:spLocks noGrp="1"/>
          </p:cNvSpPr>
          <p:nvPr>
            <p:ph type="subTitle" idx="1"/>
          </p:nvPr>
        </p:nvSpPr>
        <p:spPr/>
        <p:txBody>
          <a:bodyPr/>
          <a:lstStyle/>
          <a:p>
            <a:endParaRPr lang="en-US" dirty="0"/>
          </a:p>
        </p:txBody>
      </p:sp>
      <p:sp>
        <p:nvSpPr>
          <p:cNvPr id="16"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dirty="0">
                <a:solidFill>
                  <a:schemeClr val="tx1">
                    <a:lumMod val="85000"/>
                  </a:schemeClr>
                </a:solidFill>
              </a:rPr>
              <a:t>Classroom</a:t>
            </a:r>
          </a:p>
          <a:p>
            <a:pPr algn="l">
              <a:spcBef>
                <a:spcPts val="0"/>
              </a:spcBef>
            </a:pPr>
            <a:endParaRPr lang="en-US" sz="2800" dirty="0" smtClean="0"/>
          </a:p>
          <a:p>
            <a:pPr algn="l">
              <a:spcBef>
                <a:spcPts val="0"/>
              </a:spcBef>
            </a:pPr>
            <a:r>
              <a:rPr lang="en-US" sz="2800" dirty="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b="1" dirty="0">
                <a:solidFill>
                  <a:schemeClr val="accent6"/>
                </a:solidFill>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spTree>
    <p:extLst>
      <p:ext uri="{BB962C8B-B14F-4D97-AF65-F5344CB8AC3E}">
        <p14:creationId xmlns:p14="http://schemas.microsoft.com/office/powerpoint/2010/main" val="915253982"/>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b="1" dirty="0">
                <a:solidFill>
                  <a:schemeClr val="accent6"/>
                </a:solidFill>
              </a:rPr>
              <a:t>Design Criteria</a:t>
            </a:r>
          </a:p>
          <a:p>
            <a:pPr algn="l">
              <a:spcBef>
                <a:spcPts val="3000"/>
              </a:spcBef>
            </a:pPr>
            <a:r>
              <a:rPr lang="en-US" sz="2800" dirty="0" smtClean="0">
                <a:solidFill>
                  <a:schemeClr val="tx1">
                    <a:lumMod val="85000"/>
                  </a:schemeClr>
                </a:solidFill>
                <a:ea typeface="+mj-ea"/>
                <a:cs typeface="+mj-cs"/>
              </a:rPr>
              <a:t>Design Approach</a:t>
            </a:r>
            <a:endParaRPr lang="en-US" sz="2800" dirty="0">
              <a:solidFill>
                <a:schemeClr val="tx1">
                  <a:lumMod val="85000"/>
                </a:schemeClr>
              </a:solidFill>
              <a:ea typeface="+mj-ea"/>
              <a:cs typeface="+mj-cs"/>
            </a:endParaRPr>
          </a:p>
          <a:p>
            <a:pPr algn="l">
              <a:spcBef>
                <a:spcPts val="3000"/>
              </a:spcBef>
            </a:pPr>
            <a:r>
              <a:rPr lang="en-US" sz="2800" dirty="0">
                <a:solidFill>
                  <a:schemeClr val="tx1">
                    <a:lumMod val="85000"/>
                  </a:schemeClr>
                </a:solidFill>
                <a:ea typeface="+mj-ea"/>
                <a:cs typeface="+mj-cs"/>
              </a:rPr>
              <a:t>Design </a:t>
            </a:r>
            <a:r>
              <a:rPr lang="en-US" sz="2800" dirty="0" smtClean="0">
                <a:solidFill>
                  <a:schemeClr val="tx1">
                    <a:lumMod val="85000"/>
                  </a:schemeClr>
                </a:solidFill>
                <a:ea typeface="+mj-ea"/>
                <a:cs typeface="+mj-cs"/>
              </a:rPr>
              <a:t>Result</a:t>
            </a:r>
            <a:endParaRPr lang="en-US" sz="2800" dirty="0">
              <a:solidFill>
                <a:schemeClr val="tx1">
                  <a:lumMod val="85000"/>
                </a:schemeClr>
              </a:solidFill>
              <a:ea typeface="+mj-ea"/>
              <a:cs typeface="+mj-cs"/>
            </a:endParaRPr>
          </a:p>
        </p:txBody>
      </p:sp>
      <p:cxnSp>
        <p:nvCxnSpPr>
          <p:cNvPr id="25" name="Straight Connector 24"/>
          <p:cNvCxnSpPr/>
          <p:nvPr/>
        </p:nvCxnSpPr>
        <p:spPr>
          <a:xfrm flipV="1">
            <a:off x="4348716" y="2462622"/>
            <a:ext cx="0" cy="1652178"/>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348716" y="2462622"/>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Subtitle 7"/>
          <p:cNvSpPr txBox="1">
            <a:spLocks/>
          </p:cNvSpPr>
          <p:nvPr/>
        </p:nvSpPr>
        <p:spPr>
          <a:xfrm>
            <a:off x="18745200" y="387484"/>
            <a:ext cx="8153400" cy="5914891"/>
          </a:xfrm>
          <a:prstGeom prst="rect">
            <a:avLst/>
          </a:prstGeom>
          <a:ln>
            <a:noFill/>
          </a:ln>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2400" b="1" dirty="0" smtClean="0"/>
              <a:t>Design Criteria</a:t>
            </a:r>
          </a:p>
          <a:p>
            <a:pPr>
              <a:spcBef>
                <a:spcPts val="0"/>
              </a:spcBef>
            </a:pPr>
            <a:endParaRPr lang="en-US" sz="2400" b="1" dirty="0" smtClean="0">
              <a:solidFill>
                <a:schemeClr val="tx1"/>
              </a:solidFill>
            </a:endParaRPr>
          </a:p>
          <a:p>
            <a:pPr algn="l"/>
            <a:r>
              <a:rPr lang="en-US" sz="2000" dirty="0" smtClean="0"/>
              <a:t>Lighting design should highlight the facade texture for </a:t>
            </a:r>
            <a:r>
              <a:rPr lang="en-US" sz="2000" b="1" dirty="0" smtClean="0">
                <a:solidFill>
                  <a:srgbClr val="92D050"/>
                </a:solidFill>
              </a:rPr>
              <a:t>visual interest</a:t>
            </a:r>
            <a:r>
              <a:rPr lang="en-US" sz="2000" dirty="0" smtClean="0"/>
              <a:t>. </a:t>
            </a:r>
          </a:p>
          <a:p>
            <a:pPr algn="l"/>
            <a:endParaRPr lang="en-US" sz="2000" dirty="0"/>
          </a:p>
          <a:p>
            <a:pPr algn="l"/>
            <a:r>
              <a:rPr lang="en-US" sz="2000" dirty="0" smtClean="0"/>
              <a:t>Non-uniform distribution is preferred to create a </a:t>
            </a:r>
            <a:r>
              <a:rPr lang="en-US" sz="2000" b="1" dirty="0" smtClean="0">
                <a:solidFill>
                  <a:srgbClr val="00B0F0"/>
                </a:solidFill>
              </a:rPr>
              <a:t>relaxing atmosphere </a:t>
            </a:r>
            <a:r>
              <a:rPr lang="en-US" sz="2000" dirty="0" smtClean="0"/>
              <a:t>according </a:t>
            </a:r>
            <a:r>
              <a:rPr lang="en-US" sz="2000" dirty="0"/>
              <a:t>to John </a:t>
            </a:r>
            <a:r>
              <a:rPr lang="en-US" sz="2000" dirty="0" smtClean="0"/>
              <a:t>Flynn’s model.</a:t>
            </a:r>
          </a:p>
          <a:p>
            <a:pPr algn="l"/>
            <a:endParaRPr lang="en-US" sz="2000" dirty="0" smtClean="0"/>
          </a:p>
          <a:p>
            <a:pPr algn="l"/>
            <a:r>
              <a:rPr lang="en-US" sz="2000" dirty="0" smtClean="0"/>
              <a:t>To maintain the nighttime identity of the museum, lighting solution should also guarantee a majority of the facade is illuminated.</a:t>
            </a:r>
          </a:p>
          <a:p>
            <a:pPr algn="l">
              <a:lnSpc>
                <a:spcPct val="110000"/>
              </a:lnSpc>
              <a:spcBef>
                <a:spcPts val="0"/>
              </a:spcBef>
            </a:pPr>
            <a:endParaRPr lang="en-US" sz="2000" b="1" dirty="0" smtClean="0">
              <a:solidFill>
                <a:schemeClr val="tx1"/>
              </a:solidFill>
            </a:endParaRPr>
          </a:p>
          <a:p>
            <a:pPr algn="l">
              <a:lnSpc>
                <a:spcPct val="110000"/>
              </a:lnSpc>
              <a:spcBef>
                <a:spcPts val="0"/>
              </a:spcBef>
            </a:pPr>
            <a:endParaRPr lang="en-US" sz="2000" b="1" dirty="0">
              <a:solidFill>
                <a:schemeClr val="tx1"/>
              </a:solidFill>
            </a:endParaRPr>
          </a:p>
          <a:p>
            <a:pPr algn="l">
              <a:lnSpc>
                <a:spcPct val="110000"/>
              </a:lnSpc>
              <a:spcBef>
                <a:spcPts val="0"/>
              </a:spcBef>
            </a:pPr>
            <a:endParaRPr lang="en-US" sz="2000" b="1" dirty="0" smtClean="0">
              <a:solidFill>
                <a:schemeClr val="tx1"/>
              </a:solidFill>
            </a:endParaRPr>
          </a:p>
          <a:p>
            <a:pPr algn="l">
              <a:lnSpc>
                <a:spcPct val="110000"/>
              </a:lnSpc>
              <a:spcBef>
                <a:spcPts val="0"/>
              </a:spcBef>
            </a:pPr>
            <a:endParaRPr lang="en-US" sz="2000" b="1" dirty="0">
              <a:solidFill>
                <a:schemeClr val="tx1"/>
              </a:solidFill>
            </a:endParaRPr>
          </a:p>
          <a:p>
            <a:pPr>
              <a:lnSpc>
                <a:spcPct val="110000"/>
              </a:lnSpc>
              <a:spcBef>
                <a:spcPts val="0"/>
              </a:spcBef>
            </a:pPr>
            <a:r>
              <a:rPr lang="en-US" sz="2000" dirty="0">
                <a:solidFill>
                  <a:schemeClr val="tx1"/>
                </a:solidFill>
              </a:rPr>
              <a:t>Target Power Density: </a:t>
            </a:r>
            <a:r>
              <a:rPr lang="en-US" sz="2000" dirty="0" smtClean="0">
                <a:solidFill>
                  <a:schemeClr val="tx1"/>
                </a:solidFill>
              </a:rPr>
              <a:t>0.75 </a:t>
            </a:r>
            <a:r>
              <a:rPr lang="en-US" sz="2000" dirty="0">
                <a:solidFill>
                  <a:schemeClr val="tx1"/>
                </a:solidFill>
              </a:rPr>
              <a:t>W/SF</a:t>
            </a:r>
          </a:p>
          <a:p>
            <a:pPr algn="l">
              <a:lnSpc>
                <a:spcPct val="110000"/>
              </a:lnSpc>
              <a:spcBef>
                <a:spcPts val="0"/>
              </a:spcBef>
            </a:pPr>
            <a:endParaRPr lang="en-US" sz="2000" b="1" dirty="0" smtClean="0">
              <a:solidFill>
                <a:schemeClr val="tx1"/>
              </a:solidFill>
            </a:endParaRPr>
          </a:p>
          <a:p>
            <a:pPr marL="342900" indent="-342900" algn="l">
              <a:buFont typeface="Arial" panose="020B0604020202020204" pitchFamily="34" charset="0"/>
              <a:buChar char="•"/>
            </a:pPr>
            <a:endParaRPr lang="en-US" sz="2000" dirty="0">
              <a:solidFill>
                <a:schemeClr val="tx1"/>
              </a:solidFill>
            </a:endParaRPr>
          </a:p>
        </p:txBody>
      </p:sp>
      <p:pic>
        <p:nvPicPr>
          <p:cNvPr id="15" name="Picture 14" descr="http://arch2o.com/wp-content/uploads/2012/11/Arch2o-Perot-Museum-of-Nature-and-Science-Morphosis-Architects-7.jpg"/>
          <p:cNvPicPr/>
          <p:nvPr/>
        </p:nvPicPr>
        <p:blipFill>
          <a:blip r:embed="rId3">
            <a:extLst>
              <a:ext uri="{28A0092B-C50C-407E-A947-70E740481C1C}">
                <a14:useLocalDpi xmlns:a14="http://schemas.microsoft.com/office/drawing/2010/main" val="0"/>
              </a:ext>
            </a:extLst>
          </a:blip>
          <a:srcRect/>
          <a:stretch>
            <a:fillRect/>
          </a:stretch>
        </p:blipFill>
        <p:spPr bwMode="auto">
          <a:xfrm>
            <a:off x="9982200" y="685800"/>
            <a:ext cx="2929890" cy="5486400"/>
          </a:xfrm>
          <a:prstGeom prst="rect">
            <a:avLst/>
          </a:prstGeom>
          <a:noFill/>
          <a:ln>
            <a:noFill/>
          </a:ln>
        </p:spPr>
      </p:pic>
      <p:pic>
        <p:nvPicPr>
          <p:cNvPr id="16" name="Picture 15"/>
          <p:cNvPicPr/>
          <p:nvPr/>
        </p:nvPicPr>
        <p:blipFill>
          <a:blip r:embed="rId4">
            <a:extLst>
              <a:ext uri="{28A0092B-C50C-407E-A947-70E740481C1C}">
                <a14:useLocalDpi xmlns:a14="http://schemas.microsoft.com/office/drawing/2010/main" val="0"/>
              </a:ext>
            </a:extLst>
          </a:blip>
          <a:stretch>
            <a:fillRect/>
          </a:stretch>
        </p:blipFill>
        <p:spPr bwMode="auto">
          <a:xfrm>
            <a:off x="13487400" y="685800"/>
            <a:ext cx="4176097" cy="5486400"/>
          </a:xfrm>
          <a:prstGeom prst="rect">
            <a:avLst/>
          </a:prstGeom>
          <a:noFill/>
          <a:ln>
            <a:noFill/>
          </a:ln>
          <a:extLst>
            <a:ext uri="{53640926-AAD7-44D8-BBD7-CCE9431645EC}">
              <a14:shadowObscured xmlns:a14="http://schemas.microsoft.com/office/drawing/2010/main"/>
            </a:ext>
          </a:extLst>
        </p:spPr>
      </p:pic>
      <p:graphicFrame>
        <p:nvGraphicFramePr>
          <p:cNvPr id="2" name="Object 1"/>
          <p:cNvGraphicFramePr>
            <a:graphicFrameLocks noChangeAspect="1"/>
          </p:cNvGraphicFramePr>
          <p:nvPr>
            <p:extLst>
              <p:ext uri="{D42A27DB-BD31-4B8C-83A1-F6EECF244321}">
                <p14:modId xmlns:p14="http://schemas.microsoft.com/office/powerpoint/2010/main" val="2771508073"/>
              </p:ext>
            </p:extLst>
          </p:nvPr>
        </p:nvGraphicFramePr>
        <p:xfrm>
          <a:off x="19888200" y="4065042"/>
          <a:ext cx="5486400" cy="659358"/>
        </p:xfrm>
        <a:graphic>
          <a:graphicData uri="http://schemas.openxmlformats.org/presentationml/2006/ole">
            <mc:AlternateContent xmlns:mc="http://schemas.openxmlformats.org/markup-compatibility/2006">
              <mc:Choice xmlns:v="urn:schemas-microsoft-com:vml" Requires="v">
                <p:oleObj spid="_x0000_s11311" name="Worksheet" r:id="rId5" imgW="4200576" imgH="504702" progId="Excel.Sheet.12">
                  <p:embed/>
                </p:oleObj>
              </mc:Choice>
              <mc:Fallback>
                <p:oleObj name="Worksheet" r:id="rId5" imgW="4200576" imgH="504702" progId="Excel.Sheet.12">
                  <p:embed/>
                  <p:pic>
                    <p:nvPicPr>
                      <p:cNvPr id="0" name=""/>
                      <p:cNvPicPr/>
                      <p:nvPr/>
                    </p:nvPicPr>
                    <p:blipFill>
                      <a:blip r:embed="rId6"/>
                      <a:stretch>
                        <a:fillRect/>
                      </a:stretch>
                    </p:blipFill>
                    <p:spPr>
                      <a:xfrm>
                        <a:off x="19888200" y="4065042"/>
                        <a:ext cx="5486400" cy="659358"/>
                      </a:xfrm>
                      <a:prstGeom prst="rect">
                        <a:avLst/>
                      </a:prstGeom>
                    </p:spPr>
                  </p:pic>
                </p:oleObj>
              </mc:Fallback>
            </mc:AlternateContent>
          </a:graphicData>
        </a:graphic>
      </p:graphicFrame>
      <p:sp>
        <p:nvSpPr>
          <p:cNvPr id="18"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dirty="0">
                <a:solidFill>
                  <a:schemeClr val="tx1">
                    <a:lumMod val="85000"/>
                  </a:schemeClr>
                </a:solidFill>
              </a:rPr>
              <a:t>Classroom</a:t>
            </a:r>
          </a:p>
          <a:p>
            <a:pPr algn="l">
              <a:spcBef>
                <a:spcPts val="0"/>
              </a:spcBef>
            </a:pPr>
            <a:endParaRPr lang="en-US" sz="2800" dirty="0" smtClean="0"/>
          </a:p>
          <a:p>
            <a:pPr algn="l">
              <a:spcBef>
                <a:spcPts val="0"/>
              </a:spcBef>
            </a:pPr>
            <a:r>
              <a:rPr lang="en-US" sz="2800" dirty="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b="1" dirty="0">
                <a:solidFill>
                  <a:schemeClr val="accent6"/>
                </a:solidFill>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19" name="Straight Connector 18"/>
          <p:cNvCxnSpPr/>
          <p:nvPr/>
        </p:nvCxnSpPr>
        <p:spPr>
          <a:xfrm flipH="1">
            <a:off x="2999510" y="41148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dirty="0" smtClean="0">
                <a:solidFill>
                  <a:schemeClr val="tx1">
                    <a:lumMod val="85000"/>
                  </a:schemeClr>
                </a:solidFill>
              </a:rPr>
              <a:t>Daylighting | Acoustical | </a:t>
            </a:r>
            <a:r>
              <a:rPr lang="en-US" sz="2000" b="1" dirty="0" smtClean="0">
                <a:solidFill>
                  <a:schemeClr val="accent6"/>
                </a:solidFill>
              </a:rPr>
              <a:t>Architectural</a:t>
            </a:r>
            <a:r>
              <a:rPr lang="en-US" sz="2000" dirty="0" smtClean="0">
                <a:solidFill>
                  <a:schemeClr val="tx1">
                    <a:lumMod val="85000"/>
                  </a:schemeClr>
                </a:solidFill>
              </a:rPr>
              <a:t>                                        P22</a:t>
            </a:r>
          </a:p>
        </p:txBody>
      </p:sp>
    </p:spTree>
    <p:extLst>
      <p:ext uri="{BB962C8B-B14F-4D97-AF65-F5344CB8AC3E}">
        <p14:creationId xmlns:p14="http://schemas.microsoft.com/office/powerpoint/2010/main" val="1259291652"/>
      </p:ext>
    </p:extLst>
  </p:cSld>
  <p:clrMapOvr>
    <a:masterClrMapping/>
  </p:clrMapOvr>
  <mc:AlternateContent xmlns:mc="http://schemas.openxmlformats.org/markup-compatibility/2006">
    <mc:Choice xmlns:p14="http://schemas.microsoft.com/office/powerpoint/2010/main" Requires="p14">
      <p:transition spd="med" p14:dur="700" advTm="32000">
        <p:fade/>
      </p:transition>
    </mc:Choice>
    <mc:Fallback>
      <p:transition spd="med" advTm="32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p:nvPr/>
        </p:nvPicPr>
        <p:blipFill>
          <a:blip r:embed="rId2" cstate="print">
            <a:extLst>
              <a:ext uri="{28A0092B-C50C-407E-A947-70E740481C1C}">
                <a14:useLocalDpi xmlns:a14="http://schemas.microsoft.com/office/drawing/2010/main" val="0"/>
              </a:ext>
            </a:extLst>
          </a:blip>
          <a:stretch>
            <a:fillRect/>
          </a:stretch>
        </p:blipFill>
        <p:spPr bwMode="auto">
          <a:xfrm>
            <a:off x="13487401" y="685800"/>
            <a:ext cx="4176096" cy="5486400"/>
          </a:xfrm>
          <a:prstGeom prst="rect">
            <a:avLst/>
          </a:prstGeom>
          <a:noFill/>
          <a:ln>
            <a:noFill/>
          </a:ln>
          <a:extLst>
            <a:ext uri="{53640926-AAD7-44D8-BBD7-CCE9431645EC}">
              <a14:shadowObscured xmlns:a14="http://schemas.microsoft.com/office/drawing/2010/main"/>
            </a:ext>
          </a:extLst>
        </p:spPr>
      </p:pic>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a:solidFill>
                  <a:schemeClr val="tx1">
                    <a:lumMod val="85000"/>
                  </a:schemeClr>
                </a:solidFill>
                <a:ea typeface="+mj-ea"/>
                <a:cs typeface="+mj-cs"/>
              </a:rPr>
              <a:t>Design Criteria</a:t>
            </a:r>
          </a:p>
          <a:p>
            <a:pPr algn="l">
              <a:spcBef>
                <a:spcPts val="3000"/>
              </a:spcBef>
            </a:pPr>
            <a:r>
              <a:rPr lang="en-US" sz="2800" b="1" dirty="0">
                <a:solidFill>
                  <a:schemeClr val="accent6"/>
                </a:solidFill>
              </a:rPr>
              <a:t>Design Approach</a:t>
            </a:r>
          </a:p>
          <a:p>
            <a:pPr algn="l">
              <a:spcBef>
                <a:spcPts val="3000"/>
              </a:spcBef>
            </a:pPr>
            <a:r>
              <a:rPr lang="en-US" sz="2800" dirty="0">
                <a:solidFill>
                  <a:schemeClr val="tx1">
                    <a:lumMod val="85000"/>
                  </a:schemeClr>
                </a:solidFill>
                <a:ea typeface="+mj-ea"/>
                <a:cs typeface="+mj-cs"/>
              </a:rPr>
              <a:t>Design </a:t>
            </a:r>
            <a:r>
              <a:rPr lang="en-US" sz="2800" dirty="0" smtClean="0">
                <a:solidFill>
                  <a:schemeClr val="tx1">
                    <a:lumMod val="85000"/>
                  </a:schemeClr>
                </a:solidFill>
                <a:ea typeface="+mj-ea"/>
                <a:cs typeface="+mj-cs"/>
              </a:rPr>
              <a:t>Result</a:t>
            </a:r>
            <a:endParaRPr lang="en-US" sz="2800" dirty="0">
              <a:solidFill>
                <a:schemeClr val="tx1">
                  <a:lumMod val="85000"/>
                </a:schemeClr>
              </a:solidFill>
              <a:ea typeface="+mj-ea"/>
              <a:cs typeface="+mj-cs"/>
            </a:endParaRPr>
          </a:p>
        </p:txBody>
      </p:sp>
      <p:cxnSp>
        <p:nvCxnSpPr>
          <p:cNvPr id="45" name="Straight Connector 44"/>
          <p:cNvCxnSpPr/>
          <p:nvPr/>
        </p:nvCxnSpPr>
        <p:spPr>
          <a:xfrm>
            <a:off x="4348716" y="32766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2400" b="1" dirty="0">
                <a:solidFill>
                  <a:schemeClr val="tx1"/>
                </a:solidFill>
              </a:rPr>
              <a:t>Design </a:t>
            </a:r>
            <a:r>
              <a:rPr lang="en-US" altLang="zh-CN" sz="2400" b="1" dirty="0" smtClean="0">
                <a:solidFill>
                  <a:schemeClr val="tx1"/>
                </a:solidFill>
              </a:rPr>
              <a:t>Approach</a:t>
            </a:r>
          </a:p>
          <a:p>
            <a:pPr>
              <a:spcBef>
                <a:spcPts val="0"/>
              </a:spcBef>
            </a:pPr>
            <a:endParaRPr lang="en-US" sz="2400" b="1" dirty="0">
              <a:solidFill>
                <a:schemeClr val="tx1"/>
              </a:solidFill>
            </a:endParaRPr>
          </a:p>
          <a:p>
            <a:pPr algn="l"/>
            <a:r>
              <a:rPr lang="en-US" sz="2000" dirty="0"/>
              <a:t>The façade is made of precast concrete panels 6 inch thick. Texture on the panel varies from 2 to 4 inch wide. Textures can be easily observed under daylight because the shadow they can formed a contrast with the bright façade itself. Beam with large incident angle can easily eliminate the shadow and make texture hard to be detected. Design for this space should somehow simulate the daytime situation in a different way.</a:t>
            </a:r>
          </a:p>
          <a:p>
            <a:r>
              <a:rPr lang="en-US" sz="2000" dirty="0"/>
              <a:t> </a:t>
            </a:r>
          </a:p>
          <a:p>
            <a:pPr algn="l"/>
            <a:r>
              <a:rPr lang="en-US" sz="2000" dirty="0"/>
              <a:t>To maintain the nighttime identity of the museum, lighting solution should also provide sufficient amount of light level on the façade surface.</a:t>
            </a:r>
          </a:p>
          <a:p>
            <a:pPr marL="342900" indent="-342900" algn="l">
              <a:buFont typeface="Arial" panose="020B0604020202020204" pitchFamily="34" charset="0"/>
              <a:buChar char="•"/>
            </a:pPr>
            <a:endParaRPr lang="en-US" sz="2000" dirty="0">
              <a:solidFill>
                <a:schemeClr val="tx1"/>
              </a:solidFill>
            </a:endParaRPr>
          </a:p>
          <a:p>
            <a:pPr marL="342900" indent="-342900" algn="l">
              <a:buFont typeface="Arial" panose="020B0604020202020204" pitchFamily="34" charset="0"/>
              <a:buChar char="•"/>
            </a:pPr>
            <a:endParaRPr lang="en-US" sz="2000" dirty="0" smtClean="0">
              <a:solidFill>
                <a:schemeClr val="tx1"/>
              </a:solidFill>
            </a:endParaRPr>
          </a:p>
          <a:p>
            <a:pPr marL="342900" indent="-342900" algn="l">
              <a:buFont typeface="Arial" panose="020B0604020202020204" pitchFamily="34" charset="0"/>
              <a:buChar char="•"/>
            </a:pPr>
            <a:endParaRPr lang="en-US" sz="2000" dirty="0">
              <a:solidFill>
                <a:schemeClr val="tx1"/>
              </a:solidFill>
            </a:endParaRPr>
          </a:p>
          <a:p>
            <a:pPr marL="342900" indent="-342900" algn="l">
              <a:buFont typeface="Arial" panose="020B0604020202020204" pitchFamily="34" charset="0"/>
              <a:buChar char="•"/>
            </a:pPr>
            <a:endParaRPr lang="en-US" sz="2000" dirty="0">
              <a:solidFill>
                <a:schemeClr val="tx1"/>
              </a:solidFill>
            </a:endParaRPr>
          </a:p>
        </p:txBody>
      </p:sp>
      <p:sp>
        <p:nvSpPr>
          <p:cNvPr id="2" name="Subtitle 1"/>
          <p:cNvSpPr>
            <a:spLocks noGrp="1"/>
          </p:cNvSpPr>
          <p:nvPr>
            <p:ph type="subTitle" idx="1"/>
          </p:nvPr>
        </p:nvSpPr>
        <p:spPr/>
        <p:txBody>
          <a:bodyPr/>
          <a:lstStyle/>
          <a:p>
            <a:endParaRPr lang="en-US" dirty="0"/>
          </a:p>
        </p:txBody>
      </p:sp>
      <p:cxnSp>
        <p:nvCxnSpPr>
          <p:cNvPr id="17" name="Straight Connector 16"/>
          <p:cNvCxnSpPr/>
          <p:nvPr/>
        </p:nvCxnSpPr>
        <p:spPr>
          <a:xfrm flipV="1">
            <a:off x="4348716" y="3276600"/>
            <a:ext cx="0" cy="838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dirty="0">
                <a:solidFill>
                  <a:schemeClr val="tx1">
                    <a:lumMod val="85000"/>
                  </a:schemeClr>
                </a:solidFill>
              </a:rPr>
              <a:t>Classroom</a:t>
            </a:r>
          </a:p>
          <a:p>
            <a:pPr algn="l">
              <a:spcBef>
                <a:spcPts val="0"/>
              </a:spcBef>
            </a:pPr>
            <a:endParaRPr lang="en-US" sz="2800" dirty="0" smtClean="0"/>
          </a:p>
          <a:p>
            <a:pPr algn="l">
              <a:spcBef>
                <a:spcPts val="0"/>
              </a:spcBef>
            </a:pPr>
            <a:r>
              <a:rPr lang="en-US" sz="2800" dirty="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b="1" dirty="0">
                <a:solidFill>
                  <a:schemeClr val="accent6"/>
                </a:solidFill>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19" name="Straight Connector 18"/>
          <p:cNvCxnSpPr/>
          <p:nvPr/>
        </p:nvCxnSpPr>
        <p:spPr>
          <a:xfrm flipH="1">
            <a:off x="2999510" y="41148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dirty="0" smtClean="0">
                <a:solidFill>
                  <a:schemeClr val="tx1">
                    <a:lumMod val="85000"/>
                  </a:schemeClr>
                </a:solidFill>
              </a:rPr>
              <a:t>Daylighting | Acoustical | </a:t>
            </a:r>
            <a:r>
              <a:rPr lang="en-US" sz="2000" b="1" dirty="0" smtClean="0">
                <a:solidFill>
                  <a:schemeClr val="accent6"/>
                </a:solidFill>
              </a:rPr>
              <a:t>Architectural</a:t>
            </a:r>
            <a:r>
              <a:rPr lang="en-US" sz="2000" dirty="0" smtClean="0">
                <a:solidFill>
                  <a:schemeClr val="tx1">
                    <a:lumMod val="85000"/>
                  </a:schemeClr>
                </a:solidFill>
              </a:rPr>
              <a:t>                                        P23</a:t>
            </a:r>
          </a:p>
        </p:txBody>
      </p:sp>
      <p:pic>
        <p:nvPicPr>
          <p:cNvPr id="13" name="Picture 12"/>
          <p:cNvPicPr/>
          <p:nvPr/>
        </p:nvPicPr>
        <p:blipFill rotWithShape="1">
          <a:blip r:embed="rId3"/>
          <a:srcRect t="10980" r="62500" b="6250"/>
          <a:stretch/>
        </p:blipFill>
        <p:spPr bwMode="auto">
          <a:xfrm>
            <a:off x="9982200" y="2081212"/>
            <a:ext cx="3505201" cy="32289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4578755"/>
      </p:ext>
    </p:extLst>
  </p:cSld>
  <p:clrMapOvr>
    <a:masterClrMapping/>
  </p:clrMapOvr>
  <mc:AlternateContent xmlns:mc="http://schemas.openxmlformats.org/markup-compatibility/2006">
    <mc:Choice xmlns:p14="http://schemas.microsoft.com/office/powerpoint/2010/main" Requires="p14">
      <p:transition spd="med" p14:dur="700" advTm="20000">
        <p:fade/>
      </p:transition>
    </mc:Choice>
    <mc:Fallback>
      <p:transition spd="med" advTm="20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smtClean="0">
                <a:solidFill>
                  <a:schemeClr val="tx1">
                    <a:lumMod val="85000"/>
                  </a:schemeClr>
                </a:solidFill>
                <a:ea typeface="+mj-ea"/>
                <a:cs typeface="+mj-cs"/>
              </a:rPr>
              <a:t>Design Criteria</a:t>
            </a:r>
            <a:endParaRPr lang="en-US" sz="2800" dirty="0">
              <a:solidFill>
                <a:schemeClr val="tx1">
                  <a:lumMod val="85000"/>
                </a:schemeClr>
              </a:solidFill>
              <a:ea typeface="+mj-ea"/>
              <a:cs typeface="+mj-cs"/>
            </a:endParaRPr>
          </a:p>
          <a:p>
            <a:pPr algn="l">
              <a:spcBef>
                <a:spcPts val="3000"/>
              </a:spcBef>
            </a:pPr>
            <a:r>
              <a:rPr lang="en-US" sz="2800" dirty="0" smtClean="0">
                <a:solidFill>
                  <a:schemeClr val="tx1">
                    <a:lumMod val="85000"/>
                  </a:schemeClr>
                </a:solidFill>
                <a:ea typeface="+mj-ea"/>
                <a:cs typeface="+mj-cs"/>
              </a:rPr>
              <a:t>Design Approach</a:t>
            </a:r>
            <a:endParaRPr lang="en-US" sz="2800" dirty="0">
              <a:solidFill>
                <a:schemeClr val="tx1">
                  <a:lumMod val="85000"/>
                </a:schemeClr>
              </a:solidFill>
              <a:ea typeface="+mj-ea"/>
              <a:cs typeface="+mj-cs"/>
            </a:endParaRPr>
          </a:p>
          <a:p>
            <a:pPr algn="l">
              <a:spcBef>
                <a:spcPts val="3000"/>
              </a:spcBef>
            </a:pPr>
            <a:r>
              <a:rPr lang="en-US" sz="2800" b="1" dirty="0">
                <a:solidFill>
                  <a:schemeClr val="accent6"/>
                </a:solidFill>
              </a:rPr>
              <a:t>Design </a:t>
            </a:r>
            <a:r>
              <a:rPr lang="en-US" sz="2800" b="1" dirty="0" smtClean="0">
                <a:solidFill>
                  <a:schemeClr val="accent6"/>
                </a:solidFill>
              </a:rPr>
              <a:t>Result</a:t>
            </a:r>
            <a:endParaRPr lang="en-US" sz="2800" b="1" dirty="0">
              <a:solidFill>
                <a:schemeClr val="accent6"/>
              </a:solidFill>
            </a:endParaRPr>
          </a:p>
        </p:txBody>
      </p:sp>
      <p:cxnSp>
        <p:nvCxnSpPr>
          <p:cNvPr id="12" name="Straight Connector 11"/>
          <p:cNvCxnSpPr/>
          <p:nvPr/>
        </p:nvCxnSpPr>
        <p:spPr>
          <a:xfrm>
            <a:off x="4348716" y="41148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2400" b="1" dirty="0">
                <a:solidFill>
                  <a:schemeClr val="tx1"/>
                </a:solidFill>
              </a:rPr>
              <a:t>Design </a:t>
            </a:r>
            <a:r>
              <a:rPr lang="en-US" sz="2400" b="1" dirty="0" smtClean="0">
                <a:solidFill>
                  <a:schemeClr val="tx1"/>
                </a:solidFill>
              </a:rPr>
              <a:t>Result</a:t>
            </a:r>
          </a:p>
          <a:p>
            <a:pPr>
              <a:spcBef>
                <a:spcPts val="0"/>
              </a:spcBef>
            </a:pPr>
            <a:endParaRPr lang="en-US" sz="2400" b="1" dirty="0">
              <a:solidFill>
                <a:schemeClr val="tx1"/>
              </a:solidFill>
            </a:endParaRPr>
          </a:p>
          <a:p>
            <a:pPr algn="l"/>
            <a:r>
              <a:rPr lang="en-US" sz="2000" dirty="0"/>
              <a:t>The design solution did achieve the target of highlight façade texture at nighttime. However there are also many issues exist with this solution. </a:t>
            </a:r>
            <a:endParaRPr lang="en-US" sz="2000" dirty="0" smtClean="0"/>
          </a:p>
          <a:p>
            <a:pPr algn="l"/>
            <a:endParaRPr lang="en-US" sz="2000" dirty="0"/>
          </a:p>
          <a:p>
            <a:pPr algn="l"/>
            <a:r>
              <a:rPr lang="en-US" sz="2000" dirty="0" smtClean="0"/>
              <a:t>First</a:t>
            </a:r>
            <a:r>
              <a:rPr lang="en-US" sz="2000" dirty="0"/>
              <a:t>, with most luminaire aiming towards the sky, about 20% of the lighting output is released into the night sky, causing energy waste and might even face code issue for certain district. </a:t>
            </a:r>
            <a:endParaRPr lang="en-US" sz="2000" dirty="0" smtClean="0"/>
          </a:p>
          <a:p>
            <a:pPr algn="l"/>
            <a:endParaRPr lang="en-US" sz="2000" dirty="0"/>
          </a:p>
          <a:p>
            <a:pPr algn="l"/>
            <a:r>
              <a:rPr lang="en-US" sz="2000" dirty="0" smtClean="0"/>
              <a:t>Also</a:t>
            </a:r>
            <a:r>
              <a:rPr lang="en-US" sz="2000" dirty="0"/>
              <a:t>, narrow distribution require in this design is only available in a high wattage, making the solution provide twice as much light as needed.</a:t>
            </a:r>
          </a:p>
          <a:p>
            <a:pPr marL="342900" indent="-342900" algn="l">
              <a:buFont typeface="Arial" panose="020B0604020202020204" pitchFamily="34" charset="0"/>
              <a:buChar char="•"/>
            </a:pPr>
            <a:endParaRPr lang="en-US" sz="2000" dirty="0">
              <a:solidFill>
                <a:schemeClr val="tx1"/>
              </a:solidFill>
            </a:endParaRPr>
          </a:p>
          <a:p>
            <a:pPr marL="342900" indent="-342900" algn="l">
              <a:buFont typeface="Arial" panose="020B0604020202020204" pitchFamily="34" charset="0"/>
              <a:buChar char="•"/>
            </a:pPr>
            <a:endParaRPr lang="en-US" sz="2000" dirty="0" smtClean="0">
              <a:solidFill>
                <a:schemeClr val="tx1"/>
              </a:solidFill>
            </a:endParaRPr>
          </a:p>
          <a:p>
            <a:pPr marL="342900" indent="-342900" algn="l">
              <a:buFont typeface="Arial" panose="020B0604020202020204" pitchFamily="34" charset="0"/>
              <a:buChar char="•"/>
            </a:pPr>
            <a:endParaRPr lang="en-US" sz="2000" dirty="0" smtClean="0">
              <a:solidFill>
                <a:schemeClr val="tx1"/>
              </a:solidFill>
            </a:endParaRPr>
          </a:p>
          <a:p>
            <a:pPr marL="342900" indent="-342900" algn="l">
              <a:buFont typeface="Arial" panose="020B0604020202020204" pitchFamily="34" charset="0"/>
              <a:buChar char="•"/>
            </a:pPr>
            <a:endParaRPr lang="en-US" sz="2000" dirty="0">
              <a:solidFill>
                <a:schemeClr val="tx1"/>
              </a:solidFill>
            </a:endParaRPr>
          </a:p>
          <a:p>
            <a:r>
              <a:rPr lang="en-US" sz="2000" dirty="0" smtClean="0">
                <a:solidFill>
                  <a:schemeClr val="tx1"/>
                </a:solidFill>
              </a:rPr>
              <a:t>Actual </a:t>
            </a:r>
            <a:r>
              <a:rPr lang="en-US" sz="2000" dirty="0">
                <a:solidFill>
                  <a:schemeClr val="tx1"/>
                </a:solidFill>
              </a:rPr>
              <a:t>Power Density: </a:t>
            </a:r>
            <a:r>
              <a:rPr lang="en-US" sz="2000" dirty="0">
                <a:solidFill>
                  <a:srgbClr val="FF0000"/>
                </a:solidFill>
              </a:rPr>
              <a:t>1.28 W/SF</a:t>
            </a:r>
          </a:p>
          <a:p>
            <a:pPr marL="342900" indent="-342900" algn="l">
              <a:buFont typeface="Arial" panose="020B0604020202020204" pitchFamily="34" charset="0"/>
              <a:buChar char="•"/>
            </a:pPr>
            <a:endParaRPr lang="en-US" sz="2000" dirty="0">
              <a:solidFill>
                <a:schemeClr val="tx1"/>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294649715"/>
              </p:ext>
            </p:extLst>
          </p:nvPr>
        </p:nvGraphicFramePr>
        <p:xfrm>
          <a:off x="20078700" y="4674642"/>
          <a:ext cx="5486400" cy="659358"/>
        </p:xfrm>
        <a:graphic>
          <a:graphicData uri="http://schemas.openxmlformats.org/presentationml/2006/ole">
            <mc:AlternateContent xmlns:mc="http://schemas.openxmlformats.org/markup-compatibility/2006">
              <mc:Choice xmlns:v="urn:schemas-microsoft-com:vml" Requires="v">
                <p:oleObj spid="_x0000_s12334" name="Worksheet" r:id="rId3" imgW="4200576" imgH="504702" progId="Excel.Sheet.12">
                  <p:embed/>
                </p:oleObj>
              </mc:Choice>
              <mc:Fallback>
                <p:oleObj name="Worksheet" r:id="rId3" imgW="4200576" imgH="504702" progId="Excel.Sheet.12">
                  <p:embed/>
                  <p:pic>
                    <p:nvPicPr>
                      <p:cNvPr id="0" name=""/>
                      <p:cNvPicPr/>
                      <p:nvPr/>
                    </p:nvPicPr>
                    <p:blipFill>
                      <a:blip r:embed="rId4"/>
                      <a:stretch>
                        <a:fillRect/>
                      </a:stretch>
                    </p:blipFill>
                    <p:spPr>
                      <a:xfrm>
                        <a:off x="20078700" y="4674642"/>
                        <a:ext cx="5486400" cy="659358"/>
                      </a:xfrm>
                      <a:prstGeom prst="rect">
                        <a:avLst/>
                      </a:prstGeom>
                    </p:spPr>
                  </p:pic>
                </p:oleObj>
              </mc:Fallback>
            </mc:AlternateContent>
          </a:graphicData>
        </a:graphic>
      </p:graphicFrame>
      <p:pic>
        <p:nvPicPr>
          <p:cNvPr id="17" name="Picture 16"/>
          <p:cNvPicPr/>
          <p:nvPr/>
        </p:nvPicPr>
        <p:blipFill>
          <a:blip r:embed="rId5" cstate="print">
            <a:extLst>
              <a:ext uri="{28A0092B-C50C-407E-A947-70E740481C1C}">
                <a14:useLocalDpi xmlns:a14="http://schemas.microsoft.com/office/drawing/2010/main" val="0"/>
              </a:ext>
            </a:extLst>
          </a:blip>
          <a:stretch>
            <a:fillRect/>
          </a:stretch>
        </p:blipFill>
        <p:spPr bwMode="auto">
          <a:xfrm>
            <a:off x="9689927" y="534432"/>
            <a:ext cx="8140873" cy="5868510"/>
          </a:xfrm>
          <a:prstGeom prst="rect">
            <a:avLst/>
          </a:prstGeom>
          <a:ln>
            <a:noFill/>
          </a:ln>
          <a:extLst>
            <a:ext uri="{53640926-AAD7-44D8-BBD7-CCE9431645EC}">
              <a14:shadowObscured xmlns:a14="http://schemas.microsoft.com/office/drawing/2010/main"/>
            </a:ext>
          </a:extLst>
        </p:spPr>
      </p:pic>
      <p:sp>
        <p:nvSpPr>
          <p:cNvPr id="18"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dirty="0">
                <a:solidFill>
                  <a:schemeClr val="tx1">
                    <a:lumMod val="85000"/>
                  </a:schemeClr>
                </a:solidFill>
              </a:rPr>
              <a:t>Classroom</a:t>
            </a:r>
          </a:p>
          <a:p>
            <a:pPr algn="l">
              <a:spcBef>
                <a:spcPts val="0"/>
              </a:spcBef>
            </a:pPr>
            <a:endParaRPr lang="en-US" sz="2800" dirty="0" smtClean="0"/>
          </a:p>
          <a:p>
            <a:pPr algn="l">
              <a:spcBef>
                <a:spcPts val="0"/>
              </a:spcBef>
            </a:pPr>
            <a:r>
              <a:rPr lang="en-US" sz="2800" dirty="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b="1" dirty="0">
                <a:solidFill>
                  <a:schemeClr val="accent6"/>
                </a:solidFill>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21" name="Straight Connector 20"/>
          <p:cNvCxnSpPr/>
          <p:nvPr/>
        </p:nvCxnSpPr>
        <p:spPr>
          <a:xfrm flipH="1">
            <a:off x="2999510" y="41148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dirty="0" smtClean="0">
                <a:solidFill>
                  <a:schemeClr val="tx1">
                    <a:lumMod val="85000"/>
                  </a:schemeClr>
                </a:solidFill>
              </a:rPr>
              <a:t>Daylighting | Acoustical | </a:t>
            </a:r>
            <a:r>
              <a:rPr lang="en-US" sz="2000" b="1" dirty="0" smtClean="0">
                <a:solidFill>
                  <a:schemeClr val="accent6"/>
                </a:solidFill>
              </a:rPr>
              <a:t>Architectural</a:t>
            </a:r>
            <a:r>
              <a:rPr lang="en-US" sz="2000" dirty="0" smtClean="0">
                <a:solidFill>
                  <a:schemeClr val="tx1">
                    <a:lumMod val="85000"/>
                  </a:schemeClr>
                </a:solidFill>
              </a:rPr>
              <a:t>                                        P24</a:t>
            </a:r>
          </a:p>
        </p:txBody>
      </p:sp>
    </p:spTree>
    <p:extLst>
      <p:ext uri="{BB962C8B-B14F-4D97-AF65-F5344CB8AC3E}">
        <p14:creationId xmlns:p14="http://schemas.microsoft.com/office/powerpoint/2010/main" val="3840279005"/>
      </p:ext>
    </p:extLst>
  </p:cSld>
  <p:clrMapOvr>
    <a:masterClrMapping/>
  </p:clrMapOvr>
  <mc:AlternateContent xmlns:mc="http://schemas.openxmlformats.org/markup-compatibility/2006">
    <mc:Choice xmlns:p14="http://schemas.microsoft.com/office/powerpoint/2010/main" Requires="p14">
      <p:transition spd="med" p14:dur="700" advTm="60000">
        <p:fade/>
      </p:transition>
    </mc:Choice>
    <mc:Fallback>
      <p:transition spd="med" advTm="60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yil5167\Desktop\Photoshop1\p823158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945"/>
          <a:stretch/>
        </p:blipFill>
        <p:spPr bwMode="auto">
          <a:xfrm>
            <a:off x="19583399" y="23447"/>
            <a:ext cx="5029201" cy="32836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X:\THESIS\image\t3\facade\panelzoom cle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3400" y="3536697"/>
            <a:ext cx="5029200" cy="2765678"/>
          </a:xfrm>
          <a:prstGeom prst="rect">
            <a:avLst/>
          </a:prstGeom>
          <a:noFill/>
          <a:extLst>
            <a:ext uri="{909E8E84-426E-40DD-AFC4-6F175D3DCCD1}">
              <a14:hiddenFill xmlns:a14="http://schemas.microsoft.com/office/drawing/2010/main">
                <a:solidFill>
                  <a:srgbClr val="FFFFFF"/>
                </a:solidFill>
              </a14:hiddenFill>
            </a:ext>
          </a:extLst>
        </p:spPr>
      </p:pic>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smtClean="0">
                <a:solidFill>
                  <a:schemeClr val="tx1">
                    <a:lumMod val="85000"/>
                  </a:schemeClr>
                </a:solidFill>
                <a:ea typeface="+mj-ea"/>
                <a:cs typeface="+mj-cs"/>
              </a:rPr>
              <a:t>Design Criteria</a:t>
            </a:r>
            <a:endParaRPr lang="en-US" sz="2800" dirty="0">
              <a:solidFill>
                <a:schemeClr val="tx1">
                  <a:lumMod val="85000"/>
                </a:schemeClr>
              </a:solidFill>
              <a:ea typeface="+mj-ea"/>
              <a:cs typeface="+mj-cs"/>
            </a:endParaRPr>
          </a:p>
          <a:p>
            <a:pPr algn="l">
              <a:spcBef>
                <a:spcPts val="3000"/>
              </a:spcBef>
            </a:pPr>
            <a:r>
              <a:rPr lang="en-US" sz="2800" dirty="0" smtClean="0">
                <a:solidFill>
                  <a:schemeClr val="tx1">
                    <a:lumMod val="85000"/>
                  </a:schemeClr>
                </a:solidFill>
                <a:ea typeface="+mj-ea"/>
                <a:cs typeface="+mj-cs"/>
              </a:rPr>
              <a:t>Design Approach</a:t>
            </a:r>
            <a:endParaRPr lang="en-US" sz="2800" dirty="0">
              <a:solidFill>
                <a:schemeClr val="tx1">
                  <a:lumMod val="85000"/>
                </a:schemeClr>
              </a:solidFill>
              <a:ea typeface="+mj-ea"/>
              <a:cs typeface="+mj-cs"/>
            </a:endParaRPr>
          </a:p>
          <a:p>
            <a:pPr algn="l">
              <a:spcBef>
                <a:spcPts val="3000"/>
              </a:spcBef>
            </a:pPr>
            <a:r>
              <a:rPr lang="en-US" sz="2800" b="1" dirty="0">
                <a:solidFill>
                  <a:schemeClr val="accent6"/>
                </a:solidFill>
              </a:rPr>
              <a:t>Design </a:t>
            </a:r>
            <a:r>
              <a:rPr lang="en-US" sz="2800" b="1" dirty="0" smtClean="0">
                <a:solidFill>
                  <a:schemeClr val="accent6"/>
                </a:solidFill>
              </a:rPr>
              <a:t>Result</a:t>
            </a:r>
            <a:endParaRPr lang="en-US" sz="2800" b="1" dirty="0">
              <a:solidFill>
                <a:schemeClr val="accent6"/>
              </a:solidFill>
            </a:endParaRPr>
          </a:p>
        </p:txBody>
      </p:sp>
      <p:pic>
        <p:nvPicPr>
          <p:cNvPr id="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996421" y="-8265"/>
            <a:ext cx="7453379" cy="6866265"/>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1"/>
          <p:cNvSpPr>
            <a:spLocks noGrp="1"/>
          </p:cNvSpPr>
          <p:nvPr>
            <p:ph type="subTitle" idx="1"/>
          </p:nvPr>
        </p:nvSpPr>
        <p:spPr/>
        <p:txBody>
          <a:bodyPr/>
          <a:lstStyle/>
          <a:p>
            <a:endParaRPr lang="en-US" dirty="0"/>
          </a:p>
        </p:txBody>
      </p:sp>
      <p:cxnSp>
        <p:nvCxnSpPr>
          <p:cNvPr id="17" name="Straight Connector 16"/>
          <p:cNvCxnSpPr/>
          <p:nvPr/>
        </p:nvCxnSpPr>
        <p:spPr>
          <a:xfrm>
            <a:off x="4348716" y="41148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dirty="0">
                <a:solidFill>
                  <a:schemeClr val="tx1">
                    <a:lumMod val="85000"/>
                  </a:schemeClr>
                </a:solidFill>
              </a:rPr>
              <a:t>Classroom</a:t>
            </a:r>
          </a:p>
          <a:p>
            <a:pPr algn="l">
              <a:spcBef>
                <a:spcPts val="0"/>
              </a:spcBef>
            </a:pPr>
            <a:endParaRPr lang="en-US" sz="2800" dirty="0" smtClean="0"/>
          </a:p>
          <a:p>
            <a:pPr algn="l">
              <a:spcBef>
                <a:spcPts val="0"/>
              </a:spcBef>
            </a:pPr>
            <a:r>
              <a:rPr lang="en-US" sz="2800" dirty="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b="1" dirty="0">
                <a:solidFill>
                  <a:schemeClr val="accent6"/>
                </a:solidFill>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23" name="Straight Connector 22"/>
          <p:cNvCxnSpPr/>
          <p:nvPr/>
        </p:nvCxnSpPr>
        <p:spPr>
          <a:xfrm flipH="1">
            <a:off x="2999510" y="41148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dirty="0" smtClean="0">
                <a:solidFill>
                  <a:schemeClr val="tx1">
                    <a:lumMod val="85000"/>
                  </a:schemeClr>
                </a:solidFill>
              </a:rPr>
              <a:t>Daylighting | Acoustical | </a:t>
            </a:r>
            <a:r>
              <a:rPr lang="en-US" sz="2000" b="1" dirty="0" smtClean="0">
                <a:solidFill>
                  <a:schemeClr val="accent6"/>
                </a:solidFill>
              </a:rPr>
              <a:t>Architectural</a:t>
            </a:r>
            <a:r>
              <a:rPr lang="en-US" sz="2000" dirty="0" smtClean="0">
                <a:solidFill>
                  <a:schemeClr val="tx1">
                    <a:lumMod val="85000"/>
                  </a:schemeClr>
                </a:solidFill>
              </a:rPr>
              <a:t>                                        P25</a:t>
            </a:r>
          </a:p>
        </p:txBody>
      </p:sp>
    </p:spTree>
    <p:extLst>
      <p:ext uri="{BB962C8B-B14F-4D97-AF65-F5344CB8AC3E}">
        <p14:creationId xmlns:p14="http://schemas.microsoft.com/office/powerpoint/2010/main" val="3551329368"/>
      </p:ext>
    </p:extLst>
  </p:cSld>
  <p:clrMapOvr>
    <a:masterClrMapping/>
  </p:clrMapOvr>
  <mc:AlternateContent xmlns:mc="http://schemas.openxmlformats.org/markup-compatibility/2006">
    <mc:Choice xmlns:p14="http://schemas.microsoft.com/office/powerpoint/2010/main" Requires="p14">
      <p:transition spd="med" p14:dur="700" advTm="60000">
        <p:fade/>
      </p:transition>
    </mc:Choice>
    <mc:Fallback>
      <p:transition spd="med" advTm="60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smtClean="0">
                <a:solidFill>
                  <a:schemeClr val="tx1">
                    <a:lumMod val="85000"/>
                  </a:schemeClr>
                </a:solidFill>
                <a:ea typeface="+mj-ea"/>
                <a:cs typeface="+mj-cs"/>
              </a:rPr>
              <a:t>Design Criteria</a:t>
            </a:r>
            <a:endParaRPr lang="en-US" sz="2800" dirty="0">
              <a:solidFill>
                <a:schemeClr val="tx1">
                  <a:lumMod val="85000"/>
                </a:schemeClr>
              </a:solidFill>
              <a:ea typeface="+mj-ea"/>
              <a:cs typeface="+mj-cs"/>
            </a:endParaRPr>
          </a:p>
          <a:p>
            <a:pPr algn="l">
              <a:spcBef>
                <a:spcPts val="3000"/>
              </a:spcBef>
            </a:pPr>
            <a:r>
              <a:rPr lang="en-US" sz="2800" dirty="0" smtClean="0">
                <a:solidFill>
                  <a:schemeClr val="tx1">
                    <a:lumMod val="85000"/>
                  </a:schemeClr>
                </a:solidFill>
                <a:ea typeface="+mj-ea"/>
                <a:cs typeface="+mj-cs"/>
              </a:rPr>
              <a:t>Design Approach</a:t>
            </a:r>
            <a:endParaRPr lang="en-US" sz="2800" dirty="0">
              <a:solidFill>
                <a:schemeClr val="tx1">
                  <a:lumMod val="85000"/>
                </a:schemeClr>
              </a:solidFill>
              <a:ea typeface="+mj-ea"/>
              <a:cs typeface="+mj-cs"/>
            </a:endParaRPr>
          </a:p>
          <a:p>
            <a:pPr algn="l">
              <a:spcBef>
                <a:spcPts val="3000"/>
              </a:spcBef>
            </a:pPr>
            <a:r>
              <a:rPr lang="en-US" sz="2800" b="1" dirty="0">
                <a:solidFill>
                  <a:schemeClr val="accent6"/>
                </a:solidFill>
              </a:rPr>
              <a:t>Design </a:t>
            </a:r>
            <a:r>
              <a:rPr lang="en-US" sz="2800" b="1" dirty="0" smtClean="0">
                <a:solidFill>
                  <a:schemeClr val="accent6"/>
                </a:solidFill>
              </a:rPr>
              <a:t>Result</a:t>
            </a:r>
            <a:endParaRPr lang="en-US" sz="2800" b="1" dirty="0">
              <a:solidFill>
                <a:schemeClr val="accent6"/>
              </a:solidFill>
            </a:endParaRPr>
          </a:p>
        </p:txBody>
      </p:sp>
      <p:pic>
        <p:nvPicPr>
          <p:cNvPr id="21" name="Picture 20" descr="http://www.alpineinstitute.com/media/51337/old-woman-rock.jpeg"/>
          <p:cNvPicPr/>
          <p:nvPr/>
        </p:nvPicPr>
        <p:blipFill rotWithShape="1">
          <a:blip r:embed="rId2" cstate="print">
            <a:extLst>
              <a:ext uri="{28A0092B-C50C-407E-A947-70E740481C1C}">
                <a14:useLocalDpi xmlns:a14="http://schemas.microsoft.com/office/drawing/2010/main" val="0"/>
              </a:ext>
            </a:extLst>
          </a:blip>
          <a:srcRect b="12323"/>
          <a:stretch/>
        </p:blipFill>
        <p:spPr bwMode="auto">
          <a:xfrm>
            <a:off x="19583400" y="0"/>
            <a:ext cx="5029200" cy="3307080"/>
          </a:xfrm>
          <a:prstGeom prst="rect">
            <a:avLst/>
          </a:prstGeom>
          <a:noFill/>
          <a:ln>
            <a:noFill/>
          </a:ln>
        </p:spPr>
      </p:pic>
      <p:pic>
        <p:nvPicPr>
          <p:cNvPr id="22" name="Picture 21" descr="C:\Users\yil5167\Desktop\des\texture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83400" y="3536950"/>
            <a:ext cx="5029200" cy="2765425"/>
          </a:xfrm>
          <a:prstGeom prst="rect">
            <a:avLst/>
          </a:prstGeom>
          <a:noFill/>
          <a:ln>
            <a:solidFill>
              <a:schemeClr val="tx1"/>
            </a:solidFill>
          </a:ln>
        </p:spPr>
      </p:pic>
      <p:sp>
        <p:nvSpPr>
          <p:cNvPr id="2" name="Subtitle 1"/>
          <p:cNvSpPr>
            <a:spLocks noGrp="1"/>
          </p:cNvSpPr>
          <p:nvPr>
            <p:ph type="subTitle" idx="1"/>
          </p:nvPr>
        </p:nvSpPr>
        <p:spPr/>
        <p:txBody>
          <a:bodyPr/>
          <a:lstStyle/>
          <a:p>
            <a:endParaRPr lang="en-US"/>
          </a:p>
        </p:txBody>
      </p:sp>
      <p:cxnSp>
        <p:nvCxnSpPr>
          <p:cNvPr id="15" name="Straight Connector 14"/>
          <p:cNvCxnSpPr/>
          <p:nvPr/>
        </p:nvCxnSpPr>
        <p:spPr>
          <a:xfrm>
            <a:off x="4348716" y="41148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dirty="0">
                <a:solidFill>
                  <a:schemeClr val="tx1">
                    <a:lumMod val="85000"/>
                  </a:schemeClr>
                </a:solidFill>
              </a:rPr>
              <a:t>Classroom</a:t>
            </a:r>
          </a:p>
          <a:p>
            <a:pPr algn="l">
              <a:spcBef>
                <a:spcPts val="0"/>
              </a:spcBef>
            </a:pPr>
            <a:endParaRPr lang="en-US" sz="2800" dirty="0" smtClean="0"/>
          </a:p>
          <a:p>
            <a:pPr algn="l">
              <a:spcBef>
                <a:spcPts val="0"/>
              </a:spcBef>
            </a:pPr>
            <a:r>
              <a:rPr lang="en-US" sz="2800" dirty="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b="1" dirty="0">
                <a:solidFill>
                  <a:schemeClr val="accent6"/>
                </a:solidFill>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18" name="Straight Connector 17"/>
          <p:cNvCxnSpPr/>
          <p:nvPr/>
        </p:nvCxnSpPr>
        <p:spPr>
          <a:xfrm flipH="1">
            <a:off x="2999510" y="41148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3"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dirty="0" smtClean="0">
                <a:solidFill>
                  <a:schemeClr val="tx1">
                    <a:lumMod val="85000"/>
                  </a:schemeClr>
                </a:solidFill>
              </a:rPr>
              <a:t>Daylighting | Acoustical | </a:t>
            </a:r>
            <a:r>
              <a:rPr lang="en-US" sz="2000" b="1" dirty="0" smtClean="0">
                <a:solidFill>
                  <a:schemeClr val="accent6"/>
                </a:solidFill>
              </a:rPr>
              <a:t>Architectural</a:t>
            </a:r>
            <a:r>
              <a:rPr lang="en-US" sz="2000" dirty="0" smtClean="0">
                <a:solidFill>
                  <a:schemeClr val="tx1">
                    <a:lumMod val="85000"/>
                  </a:schemeClr>
                </a:solidFill>
              </a:rPr>
              <a:t>                                        P26</a:t>
            </a:r>
          </a:p>
        </p:txBody>
      </p:sp>
      <p:pic>
        <p:nvPicPr>
          <p:cNvPr id="24"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996421" y="-8264"/>
            <a:ext cx="7453379" cy="686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497843"/>
      </p:ext>
    </p:extLst>
  </p:cSld>
  <p:clrMapOvr>
    <a:masterClrMapping/>
  </p:clrMapOvr>
  <mc:AlternateContent xmlns:mc="http://schemas.openxmlformats.org/markup-compatibility/2006">
    <mc:Choice xmlns:p14="http://schemas.microsoft.com/office/powerpoint/2010/main" Requires="p14">
      <p:transition spd="med" p14:dur="700" advTm="19000">
        <p:fade/>
      </p:transition>
    </mc:Choice>
    <mc:Fallback>
      <p:transition spd="med" advTm="19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Users\yil5167\Desktop\des\texture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83400" y="3536949"/>
            <a:ext cx="5029200" cy="2765425"/>
          </a:xfrm>
          <a:prstGeom prst="rect">
            <a:avLst/>
          </a:prstGeom>
          <a:noFill/>
          <a:ln>
            <a:noFill/>
          </a:ln>
        </p:spPr>
      </p:pic>
      <p:pic>
        <p:nvPicPr>
          <p:cNvPr id="15" name="Picture 14" descr="http://wallpapersus.com/wp-content/uploads/2012/11/Wind-Blowing-Grass.jpg">
            <a:hlinkClick r:id="rId3"/>
          </p:cNvPr>
          <p:cNvPicPr/>
          <p:nvPr/>
        </p:nvPicPr>
        <p:blipFill rotWithShape="1">
          <a:blip r:embed="rId4" cstate="print">
            <a:extLst>
              <a:ext uri="{28A0092B-C50C-407E-A947-70E740481C1C}">
                <a14:useLocalDpi xmlns:a14="http://schemas.microsoft.com/office/drawing/2010/main" val="0"/>
              </a:ext>
            </a:extLst>
          </a:blip>
          <a:srcRect l="3832" t="4601" r="8922" b="7020"/>
          <a:stretch/>
        </p:blipFill>
        <p:spPr bwMode="auto">
          <a:xfrm>
            <a:off x="19583400" y="0"/>
            <a:ext cx="5029200" cy="3307080"/>
          </a:xfrm>
          <a:prstGeom prst="rect">
            <a:avLst/>
          </a:prstGeom>
          <a:noFill/>
          <a:ln>
            <a:noFill/>
          </a:ln>
          <a:extLst>
            <a:ext uri="{53640926-AAD7-44D8-BBD7-CCE9431645EC}">
              <a14:shadowObscured xmlns:a14="http://schemas.microsoft.com/office/drawing/2010/main"/>
            </a:ext>
          </a:extLst>
        </p:spPr>
      </p:pic>
      <p:sp>
        <p:nvSpPr>
          <p:cNvPr id="3" name="Subtitle 2"/>
          <p:cNvSpPr>
            <a:spLocks noGrp="1"/>
          </p:cNvSpPr>
          <p:nvPr>
            <p:ph type="subTitle" idx="1"/>
          </p:nvPr>
        </p:nvSpPr>
        <p:spPr>
          <a:xfrm>
            <a:off x="733926" y="604345"/>
            <a:ext cx="2466474" cy="5638800"/>
          </a:xfrm>
        </p:spPr>
        <p:txBody>
          <a:bodyPr>
            <a:noAutofit/>
          </a:bodyPr>
          <a:lstStyle/>
          <a:p>
            <a:pPr algn="l">
              <a:spcBef>
                <a:spcPts val="3000"/>
              </a:spcBef>
            </a:pPr>
            <a:r>
              <a:rPr lang="en-US" sz="2800" dirty="0">
                <a:solidFill>
                  <a:schemeClr val="tx1">
                    <a:lumMod val="85000"/>
                  </a:schemeClr>
                </a:solidFill>
                <a:latin typeface="+mj-lt"/>
                <a:ea typeface="+mj-ea"/>
                <a:cs typeface="+mj-cs"/>
              </a:rPr>
              <a:t>Introduction</a:t>
            </a:r>
          </a:p>
          <a:p>
            <a:pPr algn="l">
              <a:spcBef>
                <a:spcPts val="3000"/>
              </a:spcBef>
            </a:pPr>
            <a:r>
              <a:rPr lang="en-US" sz="2800" dirty="0">
                <a:solidFill>
                  <a:schemeClr val="tx1">
                    <a:lumMod val="85000"/>
                  </a:schemeClr>
                </a:solidFill>
                <a:latin typeface="+mj-lt"/>
                <a:ea typeface="+mj-ea"/>
                <a:cs typeface="+mj-cs"/>
              </a:rPr>
              <a:t>Classroom</a:t>
            </a:r>
          </a:p>
          <a:p>
            <a:pPr algn="l">
              <a:spcBef>
                <a:spcPts val="3000"/>
              </a:spcBef>
            </a:pPr>
            <a:r>
              <a:rPr lang="en-US" sz="2800" dirty="0" smtClean="0">
                <a:solidFill>
                  <a:schemeClr val="tx1">
                    <a:lumMod val="85000"/>
                  </a:schemeClr>
                </a:solidFill>
                <a:latin typeface="+mj-lt"/>
                <a:ea typeface="+mj-ea"/>
                <a:cs typeface="+mj-cs"/>
              </a:rPr>
              <a:t>Lobby</a:t>
            </a:r>
            <a:endParaRPr lang="en-US" sz="2800" dirty="0"/>
          </a:p>
          <a:p>
            <a:pPr algn="l">
              <a:spcBef>
                <a:spcPts val="3000"/>
              </a:spcBef>
            </a:pPr>
            <a:r>
              <a:rPr lang="en-US" sz="2800" b="1" dirty="0">
                <a:solidFill>
                  <a:schemeClr val="accent6"/>
                </a:solidFill>
              </a:rPr>
              <a:t>Façade</a:t>
            </a:r>
          </a:p>
          <a:p>
            <a:pPr algn="l">
              <a:spcBef>
                <a:spcPts val="3000"/>
              </a:spcBef>
            </a:pPr>
            <a:r>
              <a:rPr lang="en-US" sz="2800" dirty="0" smtClean="0">
                <a:solidFill>
                  <a:schemeClr val="tx1">
                    <a:lumMod val="85000"/>
                  </a:schemeClr>
                </a:solidFill>
                <a:latin typeface="+mj-lt"/>
                <a:ea typeface="+mj-ea"/>
                <a:cs typeface="+mj-cs"/>
              </a:rPr>
              <a:t>Theater</a:t>
            </a:r>
            <a:endParaRPr lang="en-US" sz="2800" dirty="0">
              <a:solidFill>
                <a:schemeClr val="tx1">
                  <a:lumMod val="85000"/>
                </a:schemeClr>
              </a:solidFill>
              <a:latin typeface="+mj-lt"/>
              <a:ea typeface="+mj-ea"/>
              <a:cs typeface="+mj-cs"/>
            </a:endParaRPr>
          </a:p>
          <a:p>
            <a:pPr algn="l">
              <a:spcBef>
                <a:spcPts val="3000"/>
              </a:spcBef>
            </a:pPr>
            <a:r>
              <a:rPr lang="en-US" sz="2800" dirty="0" smtClean="0">
                <a:solidFill>
                  <a:schemeClr val="tx1">
                    <a:lumMod val="85000"/>
                  </a:schemeClr>
                </a:solidFill>
                <a:latin typeface="+mj-lt"/>
                <a:ea typeface="+mj-ea"/>
                <a:cs typeface="+mj-cs"/>
              </a:rPr>
              <a:t>Escalator</a:t>
            </a:r>
            <a:endParaRPr lang="en-US" sz="2800" dirty="0">
              <a:solidFill>
                <a:schemeClr val="tx1">
                  <a:lumMod val="85000"/>
                </a:schemeClr>
              </a:solidFill>
              <a:latin typeface="+mj-lt"/>
              <a:ea typeface="+mj-ea"/>
              <a:cs typeface="+mj-cs"/>
            </a:endParaRPr>
          </a:p>
          <a:p>
            <a:pPr algn="l">
              <a:spcBef>
                <a:spcPts val="3000"/>
              </a:spcBef>
            </a:pPr>
            <a:r>
              <a:rPr lang="en-US" sz="2800" dirty="0" smtClean="0">
                <a:solidFill>
                  <a:schemeClr val="tx1">
                    <a:lumMod val="85000"/>
                  </a:schemeClr>
                </a:solidFill>
                <a:latin typeface="+mj-lt"/>
                <a:ea typeface="+mj-ea"/>
                <a:cs typeface="+mj-cs"/>
              </a:rPr>
              <a:t>Summary</a:t>
            </a:r>
            <a:endParaRPr lang="en-US" sz="2800" dirty="0">
              <a:solidFill>
                <a:schemeClr val="tx1">
                  <a:lumMod val="85000"/>
                </a:schemeClr>
              </a:solidFill>
              <a:latin typeface="+mj-lt"/>
              <a:ea typeface="+mj-ea"/>
              <a:cs typeface="+mj-cs"/>
            </a:endParaRPr>
          </a:p>
        </p:txBody>
      </p:sp>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smtClean="0">
                <a:solidFill>
                  <a:schemeClr val="tx1">
                    <a:lumMod val="85000"/>
                  </a:schemeClr>
                </a:solidFill>
                <a:ea typeface="+mj-ea"/>
                <a:cs typeface="+mj-cs"/>
              </a:rPr>
              <a:t>Design Criteria</a:t>
            </a:r>
            <a:endParaRPr lang="en-US" sz="2800" dirty="0">
              <a:solidFill>
                <a:schemeClr val="tx1">
                  <a:lumMod val="85000"/>
                </a:schemeClr>
              </a:solidFill>
              <a:ea typeface="+mj-ea"/>
              <a:cs typeface="+mj-cs"/>
            </a:endParaRPr>
          </a:p>
          <a:p>
            <a:pPr algn="l">
              <a:spcBef>
                <a:spcPts val="3000"/>
              </a:spcBef>
            </a:pPr>
            <a:r>
              <a:rPr lang="en-US" sz="2800" dirty="0" smtClean="0">
                <a:solidFill>
                  <a:schemeClr val="tx1">
                    <a:lumMod val="85000"/>
                  </a:schemeClr>
                </a:solidFill>
                <a:ea typeface="+mj-ea"/>
                <a:cs typeface="+mj-cs"/>
              </a:rPr>
              <a:t>Design Approach</a:t>
            </a:r>
            <a:endParaRPr lang="en-US" sz="2800" dirty="0">
              <a:solidFill>
                <a:schemeClr val="tx1">
                  <a:lumMod val="85000"/>
                </a:schemeClr>
              </a:solidFill>
              <a:ea typeface="+mj-ea"/>
              <a:cs typeface="+mj-cs"/>
            </a:endParaRPr>
          </a:p>
          <a:p>
            <a:pPr algn="l">
              <a:spcBef>
                <a:spcPts val="3000"/>
              </a:spcBef>
            </a:pPr>
            <a:r>
              <a:rPr lang="en-US" sz="2800" b="1" dirty="0">
                <a:solidFill>
                  <a:schemeClr val="accent6"/>
                </a:solidFill>
              </a:rPr>
              <a:t>Design </a:t>
            </a:r>
            <a:r>
              <a:rPr lang="en-US" sz="2800" b="1" dirty="0" smtClean="0">
                <a:solidFill>
                  <a:schemeClr val="accent6"/>
                </a:solidFill>
              </a:rPr>
              <a:t>Result</a:t>
            </a:r>
            <a:endParaRPr lang="en-US" sz="2800" b="1" dirty="0">
              <a:solidFill>
                <a:schemeClr val="accent6"/>
              </a:solidFill>
            </a:endParaRPr>
          </a:p>
        </p:txBody>
      </p:sp>
      <p:cxnSp>
        <p:nvCxnSpPr>
          <p:cNvPr id="25" name="Straight Connector 24"/>
          <p:cNvCxnSpPr/>
          <p:nvPr/>
        </p:nvCxnSpPr>
        <p:spPr>
          <a:xfrm>
            <a:off x="4348716" y="3307080"/>
            <a:ext cx="0" cy="73152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48716" y="40386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999510" y="330708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dirty="0" smtClean="0">
                <a:solidFill>
                  <a:schemeClr val="tx1">
                    <a:lumMod val="85000"/>
                  </a:schemeClr>
                </a:solidFill>
              </a:rPr>
              <a:t>Daylighting | Acoustical | </a:t>
            </a:r>
            <a:r>
              <a:rPr lang="en-US" sz="2000" b="1" dirty="0" smtClean="0">
                <a:solidFill>
                  <a:schemeClr val="accent6"/>
                </a:solidFill>
              </a:rPr>
              <a:t>Architectural</a:t>
            </a:r>
            <a:r>
              <a:rPr lang="en-US" sz="2000" dirty="0" smtClean="0">
                <a:solidFill>
                  <a:schemeClr val="tx1">
                    <a:lumMod val="85000"/>
                  </a:schemeClr>
                </a:solidFill>
              </a:rPr>
              <a:t>                                        P27</a:t>
            </a:r>
          </a:p>
        </p:txBody>
      </p:sp>
      <p:pic>
        <p:nvPicPr>
          <p:cNvPr id="21"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996421" y="-8264"/>
            <a:ext cx="7453379" cy="686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216410"/>
      </p:ext>
    </p:extLst>
  </p:cSld>
  <p:clrMapOvr>
    <a:masterClrMapping/>
  </p:clrMapOvr>
  <mc:AlternateContent xmlns:mc="http://schemas.openxmlformats.org/markup-compatibility/2006">
    <mc:Choice xmlns:p14="http://schemas.microsoft.com/office/powerpoint/2010/main" Requires="p14">
      <p:transition spd="med" p14:dur="700" advTm="15000">
        <p:fade/>
      </p:transition>
    </mc:Choice>
    <mc:Fallback>
      <p:transition spd="med" advTm="15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Users\yil5167\Desktop\des\texture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83400" y="3526659"/>
            <a:ext cx="5029200" cy="2775716"/>
          </a:xfrm>
          <a:prstGeom prst="rect">
            <a:avLst/>
          </a:prstGeom>
          <a:noFill/>
          <a:ln>
            <a:noFill/>
          </a:ln>
        </p:spPr>
      </p:pic>
      <p:pic>
        <p:nvPicPr>
          <p:cNvPr id="15" name="Picture 14" descr="http://matthewdurrphotography.files.wordpress.com/2012/06/dsc01850.jpg">
            <a:hlinkClick r:id="rId3"/>
          </p:cNvPr>
          <p:cNvPicPr/>
          <p:nvPr/>
        </p:nvPicPr>
        <p:blipFill rotWithShape="1">
          <a:blip r:embed="rId4" cstate="print">
            <a:extLst>
              <a:ext uri="{28A0092B-C50C-407E-A947-70E740481C1C}">
                <a14:useLocalDpi xmlns:a14="http://schemas.microsoft.com/office/drawing/2010/main" val="0"/>
              </a:ext>
            </a:extLst>
          </a:blip>
          <a:srcRect l="12587" t="3444" r="23777" b="40398"/>
          <a:stretch/>
        </p:blipFill>
        <p:spPr bwMode="auto">
          <a:xfrm>
            <a:off x="19614930" y="55178"/>
            <a:ext cx="4997669" cy="3251902"/>
          </a:xfrm>
          <a:prstGeom prst="rect">
            <a:avLst/>
          </a:prstGeom>
          <a:noFill/>
          <a:ln>
            <a:noFill/>
          </a:ln>
          <a:extLst>
            <a:ext uri="{53640926-AAD7-44D8-BBD7-CCE9431645EC}">
              <a14:shadowObscured xmlns:a14="http://schemas.microsoft.com/office/drawing/2010/main"/>
            </a:ext>
          </a:extLst>
        </p:spPr>
      </p:pic>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smtClean="0">
                <a:solidFill>
                  <a:schemeClr val="tx1">
                    <a:lumMod val="85000"/>
                  </a:schemeClr>
                </a:solidFill>
                <a:ea typeface="+mj-ea"/>
                <a:cs typeface="+mj-cs"/>
              </a:rPr>
              <a:t>Design Criteria</a:t>
            </a:r>
            <a:endParaRPr lang="en-US" sz="2800" dirty="0">
              <a:solidFill>
                <a:schemeClr val="tx1">
                  <a:lumMod val="85000"/>
                </a:schemeClr>
              </a:solidFill>
              <a:ea typeface="+mj-ea"/>
              <a:cs typeface="+mj-cs"/>
            </a:endParaRPr>
          </a:p>
          <a:p>
            <a:pPr algn="l">
              <a:spcBef>
                <a:spcPts val="3000"/>
              </a:spcBef>
            </a:pPr>
            <a:r>
              <a:rPr lang="en-US" sz="2800" dirty="0" smtClean="0">
                <a:solidFill>
                  <a:schemeClr val="tx1">
                    <a:lumMod val="85000"/>
                  </a:schemeClr>
                </a:solidFill>
                <a:ea typeface="+mj-ea"/>
                <a:cs typeface="+mj-cs"/>
              </a:rPr>
              <a:t>Design Approach</a:t>
            </a:r>
            <a:endParaRPr lang="en-US" sz="2800" dirty="0">
              <a:solidFill>
                <a:schemeClr val="tx1">
                  <a:lumMod val="85000"/>
                </a:schemeClr>
              </a:solidFill>
              <a:ea typeface="+mj-ea"/>
              <a:cs typeface="+mj-cs"/>
            </a:endParaRPr>
          </a:p>
          <a:p>
            <a:pPr algn="l">
              <a:spcBef>
                <a:spcPts val="3000"/>
              </a:spcBef>
            </a:pPr>
            <a:r>
              <a:rPr lang="en-US" sz="2800" b="1" dirty="0">
                <a:solidFill>
                  <a:schemeClr val="accent6"/>
                </a:solidFill>
              </a:rPr>
              <a:t>Design </a:t>
            </a:r>
            <a:r>
              <a:rPr lang="en-US" sz="2800" b="1" dirty="0" smtClean="0">
                <a:solidFill>
                  <a:schemeClr val="accent6"/>
                </a:solidFill>
              </a:rPr>
              <a:t>Result</a:t>
            </a:r>
            <a:endParaRPr lang="en-US" sz="2800" b="1" dirty="0">
              <a:solidFill>
                <a:schemeClr val="accent6"/>
              </a:solidFill>
            </a:endParaRPr>
          </a:p>
        </p:txBody>
      </p:sp>
      <p:sp>
        <p:nvSpPr>
          <p:cNvPr id="2" name="Subtitle 1"/>
          <p:cNvSpPr>
            <a:spLocks noGrp="1"/>
          </p:cNvSpPr>
          <p:nvPr>
            <p:ph type="subTitle" idx="1"/>
          </p:nvPr>
        </p:nvSpPr>
        <p:spPr/>
        <p:txBody>
          <a:bodyPr/>
          <a:lstStyle/>
          <a:p>
            <a:endParaRPr lang="en-US" dirty="0"/>
          </a:p>
        </p:txBody>
      </p:sp>
      <p:cxnSp>
        <p:nvCxnSpPr>
          <p:cNvPr id="18" name="Straight Connector 17"/>
          <p:cNvCxnSpPr/>
          <p:nvPr/>
        </p:nvCxnSpPr>
        <p:spPr>
          <a:xfrm>
            <a:off x="4348716" y="41148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dirty="0">
                <a:solidFill>
                  <a:schemeClr val="tx1">
                    <a:lumMod val="85000"/>
                  </a:schemeClr>
                </a:solidFill>
              </a:rPr>
              <a:t>Classroom</a:t>
            </a:r>
          </a:p>
          <a:p>
            <a:pPr algn="l">
              <a:spcBef>
                <a:spcPts val="0"/>
              </a:spcBef>
            </a:pPr>
            <a:endParaRPr lang="en-US" sz="2800" dirty="0" smtClean="0"/>
          </a:p>
          <a:p>
            <a:pPr algn="l">
              <a:spcBef>
                <a:spcPts val="0"/>
              </a:spcBef>
            </a:pPr>
            <a:r>
              <a:rPr lang="en-US" sz="2800" dirty="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b="1" dirty="0">
                <a:solidFill>
                  <a:schemeClr val="accent6"/>
                </a:solidFill>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22" name="Straight Connector 21"/>
          <p:cNvCxnSpPr/>
          <p:nvPr/>
        </p:nvCxnSpPr>
        <p:spPr>
          <a:xfrm flipH="1">
            <a:off x="2999510" y="41148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3"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dirty="0" smtClean="0">
                <a:solidFill>
                  <a:schemeClr val="tx1">
                    <a:lumMod val="85000"/>
                  </a:schemeClr>
                </a:solidFill>
              </a:rPr>
              <a:t>Daylighting | Acoustical | </a:t>
            </a:r>
            <a:r>
              <a:rPr lang="en-US" sz="2000" b="1" dirty="0" smtClean="0">
                <a:solidFill>
                  <a:schemeClr val="accent6"/>
                </a:solidFill>
              </a:rPr>
              <a:t>Architectural</a:t>
            </a:r>
            <a:r>
              <a:rPr lang="en-US" sz="2000" dirty="0" smtClean="0">
                <a:solidFill>
                  <a:schemeClr val="tx1">
                    <a:lumMod val="85000"/>
                  </a:schemeClr>
                </a:solidFill>
              </a:rPr>
              <a:t>                                        P28</a:t>
            </a:r>
          </a:p>
        </p:txBody>
      </p:sp>
      <p:pic>
        <p:nvPicPr>
          <p:cNvPr id="24"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996421" y="-8264"/>
            <a:ext cx="7453379" cy="686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216410"/>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p:nvPr/>
        </p:nvPicPr>
        <p:blipFill>
          <a:blip r:embed="rId2" cstate="print">
            <a:extLst>
              <a:ext uri="{28A0092B-C50C-407E-A947-70E740481C1C}">
                <a14:useLocalDpi xmlns:a14="http://schemas.microsoft.com/office/drawing/2010/main" val="0"/>
              </a:ext>
            </a:extLst>
          </a:blip>
          <a:stretch>
            <a:fillRect/>
          </a:stretch>
        </p:blipFill>
        <p:spPr bwMode="auto">
          <a:xfrm>
            <a:off x="19583400" y="3536949"/>
            <a:ext cx="5033129" cy="2765425"/>
          </a:xfrm>
          <a:prstGeom prst="rect">
            <a:avLst/>
          </a:prstGeom>
          <a:noFill/>
          <a:ln>
            <a:noFill/>
          </a:ln>
        </p:spPr>
      </p:pic>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smtClean="0">
                <a:solidFill>
                  <a:schemeClr val="tx1">
                    <a:lumMod val="85000"/>
                  </a:schemeClr>
                </a:solidFill>
                <a:ea typeface="+mj-ea"/>
                <a:cs typeface="+mj-cs"/>
              </a:rPr>
              <a:t>Design Criteria</a:t>
            </a:r>
            <a:endParaRPr lang="en-US" sz="2800" dirty="0">
              <a:solidFill>
                <a:schemeClr val="tx1">
                  <a:lumMod val="85000"/>
                </a:schemeClr>
              </a:solidFill>
              <a:ea typeface="+mj-ea"/>
              <a:cs typeface="+mj-cs"/>
            </a:endParaRPr>
          </a:p>
          <a:p>
            <a:pPr algn="l">
              <a:spcBef>
                <a:spcPts val="3000"/>
              </a:spcBef>
            </a:pPr>
            <a:r>
              <a:rPr lang="en-US" sz="2800" dirty="0" smtClean="0">
                <a:solidFill>
                  <a:schemeClr val="tx1">
                    <a:lumMod val="85000"/>
                  </a:schemeClr>
                </a:solidFill>
                <a:ea typeface="+mj-ea"/>
                <a:cs typeface="+mj-cs"/>
              </a:rPr>
              <a:t>Design Approach</a:t>
            </a:r>
            <a:endParaRPr lang="en-US" sz="2800" dirty="0">
              <a:solidFill>
                <a:schemeClr val="tx1">
                  <a:lumMod val="85000"/>
                </a:schemeClr>
              </a:solidFill>
              <a:ea typeface="+mj-ea"/>
              <a:cs typeface="+mj-cs"/>
            </a:endParaRPr>
          </a:p>
          <a:p>
            <a:pPr algn="l">
              <a:spcBef>
                <a:spcPts val="3000"/>
              </a:spcBef>
            </a:pPr>
            <a:r>
              <a:rPr lang="en-US" sz="2800" b="1" dirty="0">
                <a:solidFill>
                  <a:schemeClr val="accent6"/>
                </a:solidFill>
              </a:rPr>
              <a:t>Design </a:t>
            </a:r>
            <a:r>
              <a:rPr lang="en-US" sz="2800" b="1" dirty="0" smtClean="0">
                <a:solidFill>
                  <a:schemeClr val="accent6"/>
                </a:solidFill>
              </a:rPr>
              <a:t>Result</a:t>
            </a:r>
            <a:endParaRPr lang="en-US" sz="2800" b="1" dirty="0">
              <a:solidFill>
                <a:schemeClr val="accent6"/>
              </a:solidFill>
            </a:endParaRPr>
          </a:p>
        </p:txBody>
      </p:sp>
      <p:pic>
        <p:nvPicPr>
          <p:cNvPr id="15" name="Picture 14" descr="X:\THESIS\Breadth\d3fcbebb6548075bd8ad7c6a2d5451c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83401" y="0"/>
            <a:ext cx="5029200" cy="3307080"/>
          </a:xfrm>
          <a:prstGeom prst="rect">
            <a:avLst/>
          </a:prstGeom>
          <a:noFill/>
          <a:ln>
            <a:noFill/>
          </a:ln>
        </p:spPr>
      </p:pic>
      <p:sp>
        <p:nvSpPr>
          <p:cNvPr id="2" name="Subtitle 1"/>
          <p:cNvSpPr>
            <a:spLocks noGrp="1"/>
          </p:cNvSpPr>
          <p:nvPr>
            <p:ph type="subTitle" idx="1"/>
          </p:nvPr>
        </p:nvSpPr>
        <p:spPr/>
        <p:txBody>
          <a:bodyPr/>
          <a:lstStyle/>
          <a:p>
            <a:endParaRPr lang="en-US"/>
          </a:p>
        </p:txBody>
      </p:sp>
      <p:cxnSp>
        <p:nvCxnSpPr>
          <p:cNvPr id="18" name="Straight Connector 17"/>
          <p:cNvCxnSpPr/>
          <p:nvPr/>
        </p:nvCxnSpPr>
        <p:spPr>
          <a:xfrm>
            <a:off x="4348716" y="41148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dirty="0">
                <a:solidFill>
                  <a:schemeClr val="tx1">
                    <a:lumMod val="85000"/>
                  </a:schemeClr>
                </a:solidFill>
              </a:rPr>
              <a:t>Introduction</a:t>
            </a:r>
          </a:p>
          <a:p>
            <a:pPr algn="l">
              <a:spcBef>
                <a:spcPts val="0"/>
              </a:spcBef>
            </a:pPr>
            <a:endParaRPr lang="en-US" sz="2800" dirty="0" smtClean="0">
              <a:solidFill>
                <a:schemeClr val="accent6"/>
              </a:solidFill>
            </a:endParaRPr>
          </a:p>
          <a:p>
            <a:pPr algn="l">
              <a:spcBef>
                <a:spcPts val="0"/>
              </a:spcBef>
            </a:pPr>
            <a:r>
              <a:rPr lang="en-US" sz="2800" dirty="0">
                <a:solidFill>
                  <a:schemeClr val="tx1">
                    <a:lumMod val="85000"/>
                  </a:schemeClr>
                </a:solidFill>
              </a:rPr>
              <a:t>Classroom</a:t>
            </a:r>
          </a:p>
          <a:p>
            <a:pPr algn="l">
              <a:spcBef>
                <a:spcPts val="0"/>
              </a:spcBef>
            </a:pPr>
            <a:endParaRPr lang="en-US" sz="2800" dirty="0" smtClean="0"/>
          </a:p>
          <a:p>
            <a:pPr algn="l">
              <a:spcBef>
                <a:spcPts val="0"/>
              </a:spcBef>
            </a:pPr>
            <a:r>
              <a:rPr lang="en-US" sz="2800" dirty="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b="1" dirty="0">
                <a:solidFill>
                  <a:schemeClr val="accent6"/>
                </a:solidFill>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23" name="Straight Connector 22"/>
          <p:cNvCxnSpPr/>
          <p:nvPr/>
        </p:nvCxnSpPr>
        <p:spPr>
          <a:xfrm flipH="1">
            <a:off x="2999510" y="41148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dirty="0" smtClean="0">
                <a:solidFill>
                  <a:schemeClr val="tx1">
                    <a:lumMod val="85000"/>
                  </a:schemeClr>
                </a:solidFill>
              </a:rPr>
              <a:t>Daylighting | Acoustical | </a:t>
            </a:r>
            <a:r>
              <a:rPr lang="en-US" sz="2000" b="1" dirty="0" smtClean="0">
                <a:solidFill>
                  <a:schemeClr val="accent6"/>
                </a:solidFill>
              </a:rPr>
              <a:t>Architectural</a:t>
            </a:r>
            <a:r>
              <a:rPr lang="en-US" sz="2000" dirty="0" smtClean="0">
                <a:solidFill>
                  <a:schemeClr val="tx1">
                    <a:lumMod val="85000"/>
                  </a:schemeClr>
                </a:solidFill>
              </a:rPr>
              <a:t>                                        P29</a:t>
            </a:r>
          </a:p>
        </p:txBody>
      </p:sp>
      <p:pic>
        <p:nvPicPr>
          <p:cNvPr id="26"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996421" y="-8264"/>
            <a:ext cx="7453379" cy="686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216410"/>
      </p:ext>
    </p:extLst>
  </p:cSld>
  <p:clrMapOvr>
    <a:masterClrMapping/>
  </p:clrMapOvr>
  <mc:AlternateContent xmlns:mc="http://schemas.openxmlformats.org/markup-compatibility/2006">
    <mc:Choice xmlns:p14="http://schemas.microsoft.com/office/powerpoint/2010/main" Requires="p14">
      <p:transition spd="med" p14:dur="700" advTm="26000">
        <p:fade/>
      </p:transition>
    </mc:Choice>
    <mc:Fallback>
      <p:transition spd="med" advTm="26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3926" y="604345"/>
            <a:ext cx="2466474" cy="5638800"/>
          </a:xfrm>
        </p:spPr>
        <p:txBody>
          <a:bodyPr>
            <a:noAutofit/>
          </a:bodyPr>
          <a:lstStyle/>
          <a:p>
            <a:pPr algn="l">
              <a:spcBef>
                <a:spcPts val="3000"/>
              </a:spcBef>
            </a:pPr>
            <a:r>
              <a:rPr lang="en-US" sz="2800" dirty="0">
                <a:solidFill>
                  <a:schemeClr val="tx1">
                    <a:lumMod val="85000"/>
                  </a:schemeClr>
                </a:solidFill>
                <a:latin typeface="+mj-lt"/>
                <a:ea typeface="+mj-ea"/>
                <a:cs typeface="+mj-cs"/>
              </a:rPr>
              <a:t>Introduction</a:t>
            </a:r>
          </a:p>
          <a:p>
            <a:pPr algn="l">
              <a:spcBef>
                <a:spcPts val="3000"/>
              </a:spcBef>
            </a:pPr>
            <a:r>
              <a:rPr lang="en-US" sz="2800" dirty="0">
                <a:solidFill>
                  <a:schemeClr val="tx1">
                    <a:lumMod val="85000"/>
                  </a:schemeClr>
                </a:solidFill>
                <a:latin typeface="+mj-lt"/>
                <a:ea typeface="+mj-ea"/>
                <a:cs typeface="+mj-cs"/>
              </a:rPr>
              <a:t>Classroom</a:t>
            </a:r>
          </a:p>
          <a:p>
            <a:pPr algn="l">
              <a:spcBef>
                <a:spcPts val="3000"/>
              </a:spcBef>
            </a:pPr>
            <a:r>
              <a:rPr lang="en-US" sz="2800" dirty="0" smtClean="0">
                <a:solidFill>
                  <a:schemeClr val="tx1">
                    <a:lumMod val="85000"/>
                  </a:schemeClr>
                </a:solidFill>
                <a:latin typeface="+mj-lt"/>
                <a:ea typeface="+mj-ea"/>
                <a:cs typeface="+mj-cs"/>
              </a:rPr>
              <a:t>Lobby</a:t>
            </a:r>
            <a:endParaRPr lang="en-US" sz="2800" dirty="0"/>
          </a:p>
          <a:p>
            <a:pPr algn="l">
              <a:spcBef>
                <a:spcPts val="3000"/>
              </a:spcBef>
            </a:pPr>
            <a:r>
              <a:rPr lang="en-US" sz="2800" dirty="0" smtClean="0">
                <a:solidFill>
                  <a:schemeClr val="tx1">
                    <a:lumMod val="85000"/>
                  </a:schemeClr>
                </a:solidFill>
                <a:latin typeface="+mj-lt"/>
                <a:ea typeface="+mj-ea"/>
                <a:cs typeface="+mj-cs"/>
              </a:rPr>
              <a:t>Façade</a:t>
            </a:r>
            <a:endParaRPr lang="en-US" sz="2800" dirty="0"/>
          </a:p>
          <a:p>
            <a:pPr algn="l">
              <a:spcBef>
                <a:spcPts val="3000"/>
              </a:spcBef>
            </a:pPr>
            <a:r>
              <a:rPr lang="en-US" sz="2800" dirty="0" smtClean="0">
                <a:solidFill>
                  <a:schemeClr val="tx1">
                    <a:lumMod val="85000"/>
                  </a:schemeClr>
                </a:solidFill>
                <a:latin typeface="+mj-lt"/>
                <a:ea typeface="+mj-ea"/>
                <a:cs typeface="+mj-cs"/>
              </a:rPr>
              <a:t>Theater</a:t>
            </a:r>
            <a:endParaRPr lang="en-US" sz="2800" dirty="0">
              <a:solidFill>
                <a:schemeClr val="tx1">
                  <a:lumMod val="85000"/>
                </a:schemeClr>
              </a:solidFill>
              <a:latin typeface="+mj-lt"/>
              <a:ea typeface="+mj-ea"/>
              <a:cs typeface="+mj-cs"/>
            </a:endParaRPr>
          </a:p>
          <a:p>
            <a:pPr algn="l">
              <a:spcBef>
                <a:spcPts val="3000"/>
              </a:spcBef>
            </a:pPr>
            <a:r>
              <a:rPr lang="en-US" sz="2800" dirty="0">
                <a:solidFill>
                  <a:schemeClr val="tx1">
                    <a:lumMod val="85000"/>
                  </a:schemeClr>
                </a:solidFill>
                <a:latin typeface="+mj-lt"/>
                <a:ea typeface="+mj-ea"/>
                <a:cs typeface="+mj-cs"/>
              </a:rPr>
              <a:t>Escalator</a:t>
            </a:r>
          </a:p>
          <a:p>
            <a:pPr algn="l">
              <a:spcBef>
                <a:spcPts val="3000"/>
              </a:spcBef>
            </a:pPr>
            <a:r>
              <a:rPr lang="en-US" sz="2800" b="1" dirty="0">
                <a:solidFill>
                  <a:schemeClr val="accent6"/>
                </a:solidFill>
              </a:rPr>
              <a:t>Summary</a:t>
            </a:r>
          </a:p>
        </p:txBody>
      </p:sp>
      <p:sp>
        <p:nvSpPr>
          <p:cNvPr id="6"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2400" b="1" dirty="0" smtClean="0"/>
              <a:t>Summary</a:t>
            </a:r>
          </a:p>
          <a:p>
            <a:pPr>
              <a:spcBef>
                <a:spcPts val="0"/>
              </a:spcBef>
            </a:pPr>
            <a:endParaRPr lang="en-US" sz="2400" b="1" dirty="0" smtClean="0">
              <a:solidFill>
                <a:schemeClr val="tx1"/>
              </a:solidFill>
            </a:endParaRPr>
          </a:p>
          <a:p>
            <a:pPr algn="l">
              <a:spcBef>
                <a:spcPts val="0"/>
              </a:spcBef>
            </a:pPr>
            <a:r>
              <a:rPr lang="en-US" sz="2000" dirty="0" smtClean="0"/>
              <a:t>Lighting design for classroom  is intended to highlight the unique light well system, creating a </a:t>
            </a:r>
            <a:r>
              <a:rPr lang="en-US" sz="2000" b="1" dirty="0" smtClean="0">
                <a:solidFill>
                  <a:srgbClr val="92D050"/>
                </a:solidFill>
              </a:rPr>
              <a:t>natural</a:t>
            </a:r>
            <a:r>
              <a:rPr lang="en-US" sz="2000" dirty="0" smtClean="0"/>
              <a:t> cave theme.</a:t>
            </a:r>
            <a:endParaRPr lang="en-US" sz="2000" dirty="0" smtClean="0">
              <a:solidFill>
                <a:schemeClr val="tx1"/>
              </a:solidFill>
            </a:endParaRPr>
          </a:p>
          <a:p>
            <a:pPr algn="l">
              <a:spcBef>
                <a:spcPts val="0"/>
              </a:spcBef>
            </a:pPr>
            <a:endParaRPr lang="en-US" sz="2000" dirty="0">
              <a:solidFill>
                <a:schemeClr val="tx1"/>
              </a:solidFill>
            </a:endParaRPr>
          </a:p>
        </p:txBody>
      </p:sp>
      <p:pic>
        <p:nvPicPr>
          <p:cNvPr id="14" name="Picture 13"/>
          <p:cNvPicPr/>
          <p:nvPr/>
        </p:nvPicPr>
        <p:blipFill>
          <a:blip r:embed="rId2" cstate="print">
            <a:extLst>
              <a:ext uri="{28A0092B-C50C-407E-A947-70E740481C1C}">
                <a14:useLocalDpi xmlns:a14="http://schemas.microsoft.com/office/drawing/2010/main" val="0"/>
              </a:ext>
            </a:extLst>
          </a:blip>
          <a:stretch>
            <a:fillRect/>
          </a:stretch>
        </p:blipFill>
        <p:spPr bwMode="auto">
          <a:xfrm>
            <a:off x="9144001" y="3241742"/>
            <a:ext cx="5024748" cy="3616258"/>
          </a:xfrm>
          <a:prstGeom prst="rect">
            <a:avLst/>
          </a:prstGeom>
          <a:ln>
            <a:noFill/>
          </a:ln>
          <a:extLst>
            <a:ext uri="{53640926-AAD7-44D8-BBD7-CCE9431645EC}">
              <a14:shadowObscured xmlns:a14="http://schemas.microsoft.com/office/drawing/2010/main"/>
            </a:ext>
          </a:extLst>
        </p:spPr>
      </p:pic>
      <p:sp>
        <p:nvSpPr>
          <p:cNvPr id="20"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b="1" dirty="0" smtClean="0">
                <a:solidFill>
                  <a:schemeClr val="accent6"/>
                </a:solidFill>
              </a:rPr>
              <a:t>Daylighting</a:t>
            </a:r>
            <a:r>
              <a:rPr lang="en-US" sz="2000" dirty="0" smtClean="0">
                <a:solidFill>
                  <a:schemeClr val="tx1">
                    <a:lumMod val="85000"/>
                  </a:schemeClr>
                </a:solidFill>
              </a:rPr>
              <a:t> | </a:t>
            </a:r>
            <a:r>
              <a:rPr lang="en-US" sz="2000" b="1" dirty="0" smtClean="0">
                <a:solidFill>
                  <a:schemeClr val="accent6"/>
                </a:solidFill>
              </a:rPr>
              <a:t>Acoustical</a:t>
            </a:r>
            <a:r>
              <a:rPr lang="en-US" sz="2000" dirty="0" smtClean="0">
                <a:solidFill>
                  <a:schemeClr val="tx1">
                    <a:lumMod val="85000"/>
                  </a:schemeClr>
                </a:solidFill>
              </a:rPr>
              <a:t> | </a:t>
            </a:r>
            <a:r>
              <a:rPr lang="en-US" sz="2000" b="1" dirty="0" smtClean="0">
                <a:solidFill>
                  <a:schemeClr val="accent6"/>
                </a:solidFill>
              </a:rPr>
              <a:t>Architectural</a:t>
            </a:r>
            <a:r>
              <a:rPr lang="en-US" sz="2000" dirty="0" smtClean="0">
                <a:solidFill>
                  <a:schemeClr val="tx1">
                    <a:lumMod val="85000"/>
                  </a:schemeClr>
                </a:solidFill>
              </a:rPr>
              <a:t>                                       P30</a:t>
            </a:r>
          </a:p>
        </p:txBody>
      </p:sp>
    </p:spTree>
    <p:extLst>
      <p:ext uri="{BB962C8B-B14F-4D97-AF65-F5344CB8AC3E}">
        <p14:creationId xmlns:p14="http://schemas.microsoft.com/office/powerpoint/2010/main" val="2010247521"/>
      </p:ext>
    </p:extLst>
  </p:cSld>
  <p:clrMapOvr>
    <a:masterClrMapping/>
  </p:clrMapOvr>
  <mc:AlternateContent xmlns:mc="http://schemas.openxmlformats.org/markup-compatibility/2006">
    <mc:Choice xmlns:p14="http://schemas.microsoft.com/office/powerpoint/2010/main" Requires="p14">
      <p:transition spd="med" p14:dur="700" advTm="13000">
        <p:fade/>
      </p:transition>
    </mc:Choice>
    <mc:Fallback>
      <p:transition spd="med" advTm="13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b="1" dirty="0">
                <a:solidFill>
                  <a:schemeClr val="accent6"/>
                </a:solidFill>
              </a:rPr>
              <a:t>Project </a:t>
            </a:r>
            <a:r>
              <a:rPr lang="en-US" sz="2800" b="1" dirty="0" smtClean="0">
                <a:solidFill>
                  <a:schemeClr val="accent6"/>
                </a:solidFill>
              </a:rPr>
              <a:t>History</a:t>
            </a:r>
            <a:endParaRPr lang="en-US" sz="2800" dirty="0">
              <a:solidFill>
                <a:schemeClr val="accent6"/>
              </a:solidFill>
            </a:endParaRPr>
          </a:p>
          <a:p>
            <a:pPr algn="l">
              <a:spcBef>
                <a:spcPts val="3000"/>
              </a:spcBef>
            </a:pPr>
            <a:r>
              <a:rPr lang="en-US" sz="2800" dirty="0">
                <a:solidFill>
                  <a:schemeClr val="tx1">
                    <a:lumMod val="85000"/>
                  </a:schemeClr>
                </a:solidFill>
                <a:ea typeface="+mj-ea"/>
                <a:cs typeface="+mj-cs"/>
              </a:rPr>
              <a:t>Building </a:t>
            </a:r>
            <a:r>
              <a:rPr lang="en-US" sz="2800" dirty="0" smtClean="0">
                <a:solidFill>
                  <a:schemeClr val="tx1">
                    <a:lumMod val="85000"/>
                  </a:schemeClr>
                </a:solidFill>
                <a:ea typeface="+mj-ea"/>
                <a:cs typeface="+mj-cs"/>
              </a:rPr>
              <a:t>Overview</a:t>
            </a:r>
            <a:endParaRPr lang="en-US" sz="2800" dirty="0"/>
          </a:p>
          <a:p>
            <a:pPr algn="l">
              <a:spcBef>
                <a:spcPts val="3000"/>
              </a:spcBef>
            </a:pPr>
            <a:r>
              <a:rPr lang="en-US" sz="2800" dirty="0">
                <a:solidFill>
                  <a:schemeClr val="tx1">
                    <a:lumMod val="85000"/>
                  </a:schemeClr>
                </a:solidFill>
                <a:ea typeface="+mj-ea"/>
                <a:cs typeface="+mj-cs"/>
              </a:rPr>
              <a:t>Design Concept</a:t>
            </a:r>
          </a:p>
        </p:txBody>
      </p:sp>
      <p:cxnSp>
        <p:nvCxnSpPr>
          <p:cNvPr id="45" name="Straight Connector 44"/>
          <p:cNvCxnSpPr/>
          <p:nvPr/>
        </p:nvCxnSpPr>
        <p:spPr>
          <a:xfrm>
            <a:off x="4348716" y="24384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chemeClr val="tx1">
                    <a:lumMod val="85000"/>
                  </a:schemeClr>
                </a:solidFill>
              </a:rPr>
              <a:t>Lighting | Electrical | </a:t>
            </a:r>
            <a:r>
              <a:rPr lang="en-US" sz="2000" dirty="0" smtClean="0">
                <a:solidFill>
                  <a:schemeClr val="tx1">
                    <a:lumMod val="85000"/>
                  </a:schemeClr>
                </a:solidFill>
              </a:rPr>
              <a:t>Daylighting | Acoustical | Architectural                                           P1</a:t>
            </a:r>
          </a:p>
        </p:txBody>
      </p:sp>
      <p:pic>
        <p:nvPicPr>
          <p:cNvPr id="19" name="Picture 2" descr="V:\Desktop\Fall 2013\THESIS\image\t3\centennial.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 t="886" r="-149" b="450"/>
          <a:stretch/>
        </p:blipFill>
        <p:spPr bwMode="auto">
          <a:xfrm>
            <a:off x="9220200" y="-2"/>
            <a:ext cx="5486400" cy="421933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10972800" y="1452185"/>
            <a:ext cx="5486400" cy="3655314"/>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000" i="1" dirty="0" smtClean="0">
                <a:solidFill>
                  <a:schemeClr val="tx1"/>
                </a:solidFill>
              </a:rPr>
              <a:t>Dallas Museum of Natural History </a:t>
            </a:r>
          </a:p>
          <a:p>
            <a:pPr marL="342900" indent="-342900" algn="l">
              <a:buFont typeface="Arial" panose="020B0604020202020204" pitchFamily="34" charset="0"/>
              <a:buChar char="•"/>
            </a:pPr>
            <a:r>
              <a:rPr lang="en-US" sz="2000" dirty="0" smtClean="0">
                <a:solidFill>
                  <a:schemeClr val="tx1"/>
                </a:solidFill>
              </a:rPr>
              <a:t>Established in 1936, </a:t>
            </a:r>
            <a:r>
              <a:rPr lang="en-US" sz="2000" dirty="0">
                <a:solidFill>
                  <a:schemeClr val="tx1"/>
                </a:solidFill>
              </a:rPr>
              <a:t>Dallas Museum of Natural History </a:t>
            </a:r>
            <a:r>
              <a:rPr lang="en-US" sz="2000" dirty="0" smtClean="0">
                <a:solidFill>
                  <a:schemeClr val="tx1"/>
                </a:solidFill>
              </a:rPr>
              <a:t>is a collections-based</a:t>
            </a:r>
            <a:r>
              <a:rPr lang="en-US" sz="2000" dirty="0">
                <a:solidFill>
                  <a:schemeClr val="tx1"/>
                </a:solidFill>
              </a:rPr>
              <a:t>, research-driven public natural history museum dedicated to </a:t>
            </a:r>
            <a:r>
              <a:rPr lang="en-US" sz="2000" dirty="0" smtClean="0">
                <a:solidFill>
                  <a:schemeClr val="tx1"/>
                </a:solidFill>
              </a:rPr>
              <a:t>document and describe Texas</a:t>
            </a:r>
            <a:r>
              <a:rPr lang="en-US" sz="2000" dirty="0">
                <a:solidFill>
                  <a:schemeClr val="tx1"/>
                </a:solidFill>
              </a:rPr>
              <a:t>' vast natural diversity</a:t>
            </a:r>
            <a:r>
              <a:rPr lang="en-US" sz="2000" dirty="0" smtClean="0">
                <a:solidFill>
                  <a:schemeClr val="tx1"/>
                </a:solidFill>
              </a:rPr>
              <a:t>.</a:t>
            </a:r>
          </a:p>
          <a:p>
            <a:pPr algn="l"/>
            <a:endParaRPr lang="en-US" sz="2000" dirty="0" smtClean="0">
              <a:solidFill>
                <a:schemeClr val="tx1"/>
              </a:solidFill>
            </a:endParaRPr>
          </a:p>
          <a:p>
            <a:pPr algn="l"/>
            <a:endParaRPr lang="en-US" sz="2000" dirty="0">
              <a:solidFill>
                <a:schemeClr val="tx1"/>
              </a:solidFill>
            </a:endParaRPr>
          </a:p>
          <a:p>
            <a:pPr algn="l"/>
            <a:r>
              <a:rPr lang="en-US" sz="2000" i="1" dirty="0"/>
              <a:t>Dallas Museum of Nature and </a:t>
            </a:r>
            <a:r>
              <a:rPr lang="en-US" sz="2000" i="1" dirty="0" smtClean="0"/>
              <a:t>Science</a:t>
            </a:r>
          </a:p>
          <a:p>
            <a:pPr marL="342900" indent="-342900" algn="l">
              <a:buFont typeface="Arial" panose="020B0604020202020204" pitchFamily="34" charset="0"/>
              <a:buChar char="•"/>
            </a:pPr>
            <a:r>
              <a:rPr lang="en-US" sz="2000" dirty="0"/>
              <a:t>In 2006, the Dallas Museum of Natural History </a:t>
            </a:r>
            <a:r>
              <a:rPr lang="en-US" sz="2000" dirty="0" smtClean="0"/>
              <a:t>merged with two other </a:t>
            </a:r>
            <a:r>
              <a:rPr lang="en-US" sz="2000" dirty="0"/>
              <a:t>institutes: Science Place and The Dallas Children's </a:t>
            </a:r>
            <a:r>
              <a:rPr lang="en-US" sz="2000" dirty="0" smtClean="0"/>
              <a:t>Museum, became </a:t>
            </a:r>
            <a:r>
              <a:rPr lang="en-US" sz="2000" dirty="0"/>
              <a:t>the </a:t>
            </a:r>
            <a:r>
              <a:rPr lang="en-US" sz="2000" dirty="0" smtClean="0"/>
              <a:t>Dallas Museum </a:t>
            </a:r>
            <a:r>
              <a:rPr lang="en-US" sz="2000" dirty="0"/>
              <a:t>of Nature and </a:t>
            </a:r>
            <a:r>
              <a:rPr lang="en-US" sz="2000" dirty="0" smtClean="0"/>
              <a:t>Science.</a:t>
            </a:r>
          </a:p>
          <a:p>
            <a:pPr algn="l"/>
            <a:endParaRPr lang="en-US" sz="2000" dirty="0" smtClean="0"/>
          </a:p>
          <a:p>
            <a:pPr algn="l"/>
            <a:endParaRPr lang="en-US" sz="2000" dirty="0"/>
          </a:p>
          <a:p>
            <a:pPr algn="l"/>
            <a:r>
              <a:rPr lang="en-US" sz="2000" dirty="0" smtClean="0"/>
              <a:t>P</a:t>
            </a:r>
            <a:r>
              <a:rPr lang="en-US" sz="2000" i="1" dirty="0" smtClean="0"/>
              <a:t>erot </a:t>
            </a:r>
            <a:r>
              <a:rPr lang="en-US" sz="2000" i="1" dirty="0"/>
              <a:t>Museum of Nature and Science</a:t>
            </a:r>
          </a:p>
          <a:p>
            <a:pPr marL="342900" indent="-342900" algn="l">
              <a:buFont typeface="Arial" panose="020B0604020202020204" pitchFamily="34" charset="0"/>
              <a:buChar char="•"/>
            </a:pPr>
            <a:r>
              <a:rPr lang="en-US" sz="2000" dirty="0" smtClean="0"/>
              <a:t>The merge turns out to be successful and allowed the museum to relocate into its new victory park campus in 2012.</a:t>
            </a:r>
            <a:r>
              <a:rPr lang="en-US" sz="2000" dirty="0"/>
              <a:t/>
            </a:r>
            <a:br>
              <a:rPr lang="en-US" sz="2000" dirty="0"/>
            </a:br>
            <a:endParaRPr lang="en-US" sz="2000" dirty="0">
              <a:solidFill>
                <a:schemeClr val="tx1"/>
              </a:solidFill>
            </a:endParaRPr>
          </a:p>
        </p:txBody>
      </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2725400" y="3200400"/>
            <a:ext cx="5486400" cy="365760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a:off x="4343400" y="1600200"/>
            <a:ext cx="2658" cy="838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b="1" dirty="0" smtClean="0">
                <a:solidFill>
                  <a:schemeClr val="accent6"/>
                </a:solidFill>
              </a:rPr>
              <a:t>Introduction</a:t>
            </a:r>
          </a:p>
          <a:p>
            <a:pPr algn="l">
              <a:spcBef>
                <a:spcPts val="0"/>
              </a:spcBef>
            </a:pPr>
            <a:endParaRPr lang="en-US" sz="2800" dirty="0" smtClean="0">
              <a:solidFill>
                <a:schemeClr val="accent6"/>
              </a:solidFill>
            </a:endParaRPr>
          </a:p>
          <a:p>
            <a:pPr algn="l">
              <a:spcBef>
                <a:spcPts val="0"/>
              </a:spcBef>
            </a:pPr>
            <a:r>
              <a:rPr lang="en-US" sz="2800" dirty="0" smtClean="0">
                <a:solidFill>
                  <a:schemeClr val="tx1">
                    <a:lumMod val="85000"/>
                  </a:schemeClr>
                </a:solidFill>
                <a:ea typeface="+mj-ea"/>
                <a:cs typeface="+mj-cs"/>
              </a:rPr>
              <a:t>Classroom</a:t>
            </a:r>
          </a:p>
          <a:p>
            <a:pPr algn="l">
              <a:spcBef>
                <a:spcPts val="0"/>
              </a:spcBef>
            </a:pPr>
            <a:endParaRPr lang="en-US" sz="2800" dirty="0" smtClean="0"/>
          </a:p>
          <a:p>
            <a:pPr algn="l">
              <a:spcBef>
                <a:spcPts val="0"/>
              </a:spcBef>
            </a:pPr>
            <a:r>
              <a:rPr lang="en-US" sz="2800" dirty="0" smtClean="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22" name="Straight Connector 21"/>
          <p:cNvCxnSpPr/>
          <p:nvPr/>
        </p:nvCxnSpPr>
        <p:spPr>
          <a:xfrm flipH="1">
            <a:off x="2994194" y="16002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23638"/>
      </p:ext>
    </p:extLst>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3926" y="604345"/>
            <a:ext cx="2466474" cy="5638800"/>
          </a:xfrm>
        </p:spPr>
        <p:txBody>
          <a:bodyPr>
            <a:noAutofit/>
          </a:bodyPr>
          <a:lstStyle/>
          <a:p>
            <a:pPr algn="l">
              <a:spcBef>
                <a:spcPts val="3000"/>
              </a:spcBef>
            </a:pPr>
            <a:r>
              <a:rPr lang="en-US" sz="2800" dirty="0">
                <a:solidFill>
                  <a:schemeClr val="tx1">
                    <a:lumMod val="85000"/>
                  </a:schemeClr>
                </a:solidFill>
                <a:latin typeface="+mj-lt"/>
                <a:ea typeface="+mj-ea"/>
                <a:cs typeface="+mj-cs"/>
              </a:rPr>
              <a:t>Introduction</a:t>
            </a:r>
          </a:p>
          <a:p>
            <a:pPr algn="l">
              <a:spcBef>
                <a:spcPts val="3000"/>
              </a:spcBef>
            </a:pPr>
            <a:r>
              <a:rPr lang="en-US" sz="2800" dirty="0">
                <a:solidFill>
                  <a:schemeClr val="tx1">
                    <a:lumMod val="85000"/>
                  </a:schemeClr>
                </a:solidFill>
                <a:latin typeface="+mj-lt"/>
                <a:ea typeface="+mj-ea"/>
                <a:cs typeface="+mj-cs"/>
              </a:rPr>
              <a:t>Classroom</a:t>
            </a:r>
          </a:p>
          <a:p>
            <a:pPr algn="l">
              <a:spcBef>
                <a:spcPts val="3000"/>
              </a:spcBef>
            </a:pPr>
            <a:r>
              <a:rPr lang="en-US" sz="2800" dirty="0" smtClean="0">
                <a:solidFill>
                  <a:schemeClr val="tx1">
                    <a:lumMod val="85000"/>
                  </a:schemeClr>
                </a:solidFill>
                <a:latin typeface="+mj-lt"/>
                <a:ea typeface="+mj-ea"/>
                <a:cs typeface="+mj-cs"/>
              </a:rPr>
              <a:t>Lobby</a:t>
            </a:r>
            <a:endParaRPr lang="en-US" sz="2800" dirty="0"/>
          </a:p>
          <a:p>
            <a:pPr algn="l">
              <a:spcBef>
                <a:spcPts val="3000"/>
              </a:spcBef>
            </a:pPr>
            <a:r>
              <a:rPr lang="en-US" sz="2800" dirty="0" smtClean="0">
                <a:solidFill>
                  <a:schemeClr val="tx1">
                    <a:lumMod val="85000"/>
                  </a:schemeClr>
                </a:solidFill>
                <a:latin typeface="+mj-lt"/>
                <a:ea typeface="+mj-ea"/>
                <a:cs typeface="+mj-cs"/>
              </a:rPr>
              <a:t>Façade</a:t>
            </a:r>
            <a:endParaRPr lang="en-US" sz="2800" dirty="0"/>
          </a:p>
          <a:p>
            <a:pPr algn="l">
              <a:spcBef>
                <a:spcPts val="3000"/>
              </a:spcBef>
            </a:pPr>
            <a:r>
              <a:rPr lang="en-US" sz="2800" dirty="0" smtClean="0">
                <a:solidFill>
                  <a:schemeClr val="tx1">
                    <a:lumMod val="85000"/>
                  </a:schemeClr>
                </a:solidFill>
                <a:latin typeface="+mj-lt"/>
                <a:ea typeface="+mj-ea"/>
                <a:cs typeface="+mj-cs"/>
              </a:rPr>
              <a:t>Theater</a:t>
            </a:r>
            <a:endParaRPr lang="en-US" sz="2800" dirty="0">
              <a:solidFill>
                <a:schemeClr val="tx1">
                  <a:lumMod val="85000"/>
                </a:schemeClr>
              </a:solidFill>
              <a:latin typeface="+mj-lt"/>
              <a:ea typeface="+mj-ea"/>
              <a:cs typeface="+mj-cs"/>
            </a:endParaRPr>
          </a:p>
          <a:p>
            <a:pPr algn="l">
              <a:spcBef>
                <a:spcPts val="3000"/>
              </a:spcBef>
            </a:pPr>
            <a:r>
              <a:rPr lang="en-US" sz="2800" dirty="0">
                <a:solidFill>
                  <a:schemeClr val="tx1">
                    <a:lumMod val="85000"/>
                  </a:schemeClr>
                </a:solidFill>
                <a:latin typeface="+mj-lt"/>
                <a:ea typeface="+mj-ea"/>
                <a:cs typeface="+mj-cs"/>
              </a:rPr>
              <a:t>Escalator</a:t>
            </a:r>
          </a:p>
          <a:p>
            <a:pPr algn="l">
              <a:spcBef>
                <a:spcPts val="3000"/>
              </a:spcBef>
            </a:pPr>
            <a:r>
              <a:rPr lang="en-US" sz="2800" b="1" dirty="0">
                <a:solidFill>
                  <a:schemeClr val="accent6"/>
                </a:solidFill>
              </a:rPr>
              <a:t>Summary</a:t>
            </a:r>
          </a:p>
        </p:txBody>
      </p:sp>
      <p:sp>
        <p:nvSpPr>
          <p:cNvPr id="6"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2400" b="1" dirty="0" smtClean="0"/>
              <a:t>Summary</a:t>
            </a:r>
          </a:p>
          <a:p>
            <a:pPr>
              <a:spcBef>
                <a:spcPts val="0"/>
              </a:spcBef>
            </a:pPr>
            <a:endParaRPr lang="en-US" sz="2400" b="1" dirty="0" smtClean="0">
              <a:solidFill>
                <a:schemeClr val="tx1"/>
              </a:solidFill>
            </a:endParaRPr>
          </a:p>
          <a:p>
            <a:pPr algn="l">
              <a:spcBef>
                <a:spcPts val="0"/>
              </a:spcBef>
            </a:pPr>
            <a:r>
              <a:rPr lang="en-US" sz="2000" dirty="0" smtClean="0"/>
              <a:t>Lighting design for classroom  is intended to highlight the unique light well system, creating a </a:t>
            </a:r>
            <a:r>
              <a:rPr lang="en-US" sz="2000" b="1" dirty="0" smtClean="0">
                <a:solidFill>
                  <a:srgbClr val="92D050"/>
                </a:solidFill>
              </a:rPr>
              <a:t>natural</a:t>
            </a:r>
            <a:r>
              <a:rPr lang="en-US" sz="2000" dirty="0" smtClean="0"/>
              <a:t> cave theme.</a:t>
            </a:r>
            <a:endParaRPr lang="en-US" sz="2000" dirty="0" smtClean="0">
              <a:solidFill>
                <a:schemeClr val="tx1"/>
              </a:solidFill>
            </a:endParaRPr>
          </a:p>
          <a:p>
            <a:pPr algn="l">
              <a:spcBef>
                <a:spcPts val="0"/>
              </a:spcBef>
            </a:pPr>
            <a:endParaRPr lang="en-US" sz="2000" dirty="0">
              <a:solidFill>
                <a:schemeClr val="tx1"/>
              </a:solidFill>
            </a:endParaRPr>
          </a:p>
          <a:p>
            <a:pPr algn="l">
              <a:spcBef>
                <a:spcPts val="0"/>
              </a:spcBef>
            </a:pPr>
            <a:r>
              <a:rPr lang="en-US" sz="2000" dirty="0" smtClean="0">
                <a:solidFill>
                  <a:schemeClr val="tx1"/>
                </a:solidFill>
              </a:rPr>
              <a:t>Theater space employed a lighting scheme that simulating integrated circuit, telling the story of how modern </a:t>
            </a:r>
            <a:r>
              <a:rPr lang="en-US" sz="2000" b="1" dirty="0" smtClean="0">
                <a:solidFill>
                  <a:srgbClr val="00B0F0"/>
                </a:solidFill>
              </a:rPr>
              <a:t>science</a:t>
            </a:r>
            <a:r>
              <a:rPr lang="en-US" sz="2000" dirty="0" smtClean="0">
                <a:solidFill>
                  <a:schemeClr val="tx1"/>
                </a:solidFill>
              </a:rPr>
              <a:t> discovery have changed the world. </a:t>
            </a:r>
            <a:endParaRPr lang="en-US" sz="2000" dirty="0">
              <a:solidFill>
                <a:schemeClr val="tx1"/>
              </a:solidFill>
            </a:endParaRPr>
          </a:p>
          <a:p>
            <a:pPr algn="l">
              <a:spcBef>
                <a:spcPts val="0"/>
              </a:spcBef>
            </a:pPr>
            <a:endParaRPr lang="en-US" sz="2000" dirty="0" smtClean="0">
              <a:solidFill>
                <a:schemeClr val="tx1"/>
              </a:solidFill>
            </a:endParaRPr>
          </a:p>
        </p:txBody>
      </p:sp>
      <p:pic>
        <p:nvPicPr>
          <p:cNvPr id="14" name="Picture 13"/>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9144001" y="3241742"/>
            <a:ext cx="5024748" cy="3616258"/>
          </a:xfrm>
          <a:prstGeom prst="rect">
            <a:avLst/>
          </a:prstGeom>
          <a:ln>
            <a:noFill/>
          </a:ln>
          <a:extLst>
            <a:ext uri="{53640926-AAD7-44D8-BBD7-CCE9431645EC}">
              <a14:shadowObscured xmlns:a14="http://schemas.microsoft.com/office/drawing/2010/main"/>
            </a:ext>
          </a:extLst>
        </p:spPr>
      </p:pic>
      <p:pic>
        <p:nvPicPr>
          <p:cNvPr id="18" name="Picture 17"/>
          <p:cNvPicPr/>
          <p:nvPr/>
        </p:nvPicPr>
        <p:blipFill>
          <a:blip r:embed="rId4" cstate="print">
            <a:extLst>
              <a:ext uri="{28A0092B-C50C-407E-A947-70E740481C1C}">
                <a14:useLocalDpi xmlns:a14="http://schemas.microsoft.com/office/drawing/2010/main" val="0"/>
              </a:ext>
            </a:extLst>
          </a:blip>
          <a:stretch>
            <a:fillRect/>
          </a:stretch>
        </p:blipFill>
        <p:spPr bwMode="auto">
          <a:xfrm>
            <a:off x="11177896" y="1452185"/>
            <a:ext cx="5076208" cy="3655314"/>
          </a:xfrm>
          <a:prstGeom prst="rect">
            <a:avLst/>
          </a:prstGeom>
          <a:ln>
            <a:noFill/>
          </a:ln>
          <a:extLst>
            <a:ext uri="{53640926-AAD7-44D8-BBD7-CCE9431645EC}">
              <a14:shadowObscured xmlns:a14="http://schemas.microsoft.com/office/drawing/2010/main"/>
            </a:ext>
          </a:extLst>
        </p:spPr>
      </p:pic>
      <p:sp>
        <p:nvSpPr>
          <p:cNvPr id="20"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b="1" dirty="0" smtClean="0">
                <a:solidFill>
                  <a:schemeClr val="accent6"/>
                </a:solidFill>
              </a:rPr>
              <a:t>Daylighting</a:t>
            </a:r>
            <a:r>
              <a:rPr lang="en-US" sz="2000" dirty="0" smtClean="0">
                <a:solidFill>
                  <a:schemeClr val="tx1">
                    <a:lumMod val="85000"/>
                  </a:schemeClr>
                </a:solidFill>
              </a:rPr>
              <a:t> | </a:t>
            </a:r>
            <a:r>
              <a:rPr lang="en-US" sz="2000" b="1" dirty="0" smtClean="0">
                <a:solidFill>
                  <a:schemeClr val="accent6"/>
                </a:solidFill>
              </a:rPr>
              <a:t>Acoustical</a:t>
            </a:r>
            <a:r>
              <a:rPr lang="en-US" sz="2000" dirty="0" smtClean="0">
                <a:solidFill>
                  <a:schemeClr val="tx1">
                    <a:lumMod val="85000"/>
                  </a:schemeClr>
                </a:solidFill>
              </a:rPr>
              <a:t> | </a:t>
            </a:r>
            <a:r>
              <a:rPr lang="en-US" sz="2000" b="1" dirty="0" smtClean="0">
                <a:solidFill>
                  <a:schemeClr val="accent6"/>
                </a:solidFill>
              </a:rPr>
              <a:t>Architectural</a:t>
            </a:r>
            <a:r>
              <a:rPr lang="en-US" sz="2000" dirty="0" smtClean="0">
                <a:solidFill>
                  <a:schemeClr val="tx1">
                    <a:lumMod val="85000"/>
                  </a:schemeClr>
                </a:solidFill>
              </a:rPr>
              <a:t>                                       P30</a:t>
            </a:r>
          </a:p>
        </p:txBody>
      </p:sp>
    </p:spTree>
    <p:extLst>
      <p:ext uri="{BB962C8B-B14F-4D97-AF65-F5344CB8AC3E}">
        <p14:creationId xmlns:p14="http://schemas.microsoft.com/office/powerpoint/2010/main" val="3085352274"/>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33926" y="604345"/>
            <a:ext cx="2466474" cy="5638800"/>
          </a:xfrm>
        </p:spPr>
        <p:txBody>
          <a:bodyPr>
            <a:noAutofit/>
          </a:bodyPr>
          <a:lstStyle/>
          <a:p>
            <a:pPr algn="l">
              <a:spcBef>
                <a:spcPts val="3000"/>
              </a:spcBef>
            </a:pPr>
            <a:r>
              <a:rPr lang="en-US" sz="2800" dirty="0">
                <a:solidFill>
                  <a:schemeClr val="tx1">
                    <a:lumMod val="85000"/>
                  </a:schemeClr>
                </a:solidFill>
                <a:latin typeface="+mj-lt"/>
                <a:ea typeface="+mj-ea"/>
                <a:cs typeface="+mj-cs"/>
              </a:rPr>
              <a:t>Introduction</a:t>
            </a:r>
          </a:p>
          <a:p>
            <a:pPr algn="l">
              <a:spcBef>
                <a:spcPts val="3000"/>
              </a:spcBef>
            </a:pPr>
            <a:r>
              <a:rPr lang="en-US" sz="2800" dirty="0">
                <a:solidFill>
                  <a:schemeClr val="tx1">
                    <a:lumMod val="85000"/>
                  </a:schemeClr>
                </a:solidFill>
                <a:latin typeface="+mj-lt"/>
                <a:ea typeface="+mj-ea"/>
                <a:cs typeface="+mj-cs"/>
              </a:rPr>
              <a:t>Classroom</a:t>
            </a:r>
          </a:p>
          <a:p>
            <a:pPr algn="l">
              <a:spcBef>
                <a:spcPts val="3000"/>
              </a:spcBef>
            </a:pPr>
            <a:r>
              <a:rPr lang="en-US" sz="2800" dirty="0" smtClean="0">
                <a:solidFill>
                  <a:schemeClr val="tx1">
                    <a:lumMod val="85000"/>
                  </a:schemeClr>
                </a:solidFill>
                <a:latin typeface="+mj-lt"/>
                <a:ea typeface="+mj-ea"/>
                <a:cs typeface="+mj-cs"/>
              </a:rPr>
              <a:t>Lobby</a:t>
            </a:r>
            <a:endParaRPr lang="en-US" sz="2800" dirty="0"/>
          </a:p>
          <a:p>
            <a:pPr algn="l">
              <a:spcBef>
                <a:spcPts val="3000"/>
              </a:spcBef>
            </a:pPr>
            <a:r>
              <a:rPr lang="en-US" sz="2800" dirty="0" smtClean="0">
                <a:solidFill>
                  <a:schemeClr val="tx1">
                    <a:lumMod val="85000"/>
                  </a:schemeClr>
                </a:solidFill>
                <a:latin typeface="+mj-lt"/>
                <a:ea typeface="+mj-ea"/>
                <a:cs typeface="+mj-cs"/>
              </a:rPr>
              <a:t>Façade</a:t>
            </a:r>
            <a:endParaRPr lang="en-US" sz="2800" dirty="0"/>
          </a:p>
          <a:p>
            <a:pPr algn="l">
              <a:spcBef>
                <a:spcPts val="3000"/>
              </a:spcBef>
            </a:pPr>
            <a:r>
              <a:rPr lang="en-US" sz="2800" dirty="0" smtClean="0">
                <a:solidFill>
                  <a:schemeClr val="tx1">
                    <a:lumMod val="85000"/>
                  </a:schemeClr>
                </a:solidFill>
                <a:latin typeface="+mj-lt"/>
                <a:ea typeface="+mj-ea"/>
                <a:cs typeface="+mj-cs"/>
              </a:rPr>
              <a:t>Theater</a:t>
            </a:r>
            <a:endParaRPr lang="en-US" sz="2800" dirty="0">
              <a:solidFill>
                <a:schemeClr val="tx1">
                  <a:lumMod val="85000"/>
                </a:schemeClr>
              </a:solidFill>
              <a:latin typeface="+mj-lt"/>
              <a:ea typeface="+mj-ea"/>
              <a:cs typeface="+mj-cs"/>
            </a:endParaRPr>
          </a:p>
          <a:p>
            <a:pPr algn="l">
              <a:spcBef>
                <a:spcPts val="3000"/>
              </a:spcBef>
            </a:pPr>
            <a:r>
              <a:rPr lang="en-US" sz="2800" dirty="0">
                <a:solidFill>
                  <a:schemeClr val="tx1">
                    <a:lumMod val="85000"/>
                  </a:schemeClr>
                </a:solidFill>
                <a:latin typeface="+mj-lt"/>
                <a:ea typeface="+mj-ea"/>
                <a:cs typeface="+mj-cs"/>
              </a:rPr>
              <a:t>Escalator</a:t>
            </a:r>
          </a:p>
          <a:p>
            <a:pPr algn="l">
              <a:spcBef>
                <a:spcPts val="3000"/>
              </a:spcBef>
            </a:pPr>
            <a:r>
              <a:rPr lang="en-US" sz="2800" b="1" dirty="0">
                <a:solidFill>
                  <a:schemeClr val="accent6"/>
                </a:solidFill>
              </a:rPr>
              <a:t>Summary</a:t>
            </a:r>
          </a:p>
        </p:txBody>
      </p:sp>
      <p:sp>
        <p:nvSpPr>
          <p:cNvPr id="6"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2400" b="1" dirty="0" smtClean="0"/>
              <a:t>Summary</a:t>
            </a:r>
          </a:p>
          <a:p>
            <a:pPr>
              <a:spcBef>
                <a:spcPts val="0"/>
              </a:spcBef>
            </a:pPr>
            <a:endParaRPr lang="en-US" sz="2400" b="1" dirty="0" smtClean="0">
              <a:solidFill>
                <a:schemeClr val="tx1"/>
              </a:solidFill>
            </a:endParaRPr>
          </a:p>
          <a:p>
            <a:pPr algn="l">
              <a:spcBef>
                <a:spcPts val="0"/>
              </a:spcBef>
            </a:pPr>
            <a:r>
              <a:rPr lang="en-US" sz="2000" dirty="0" smtClean="0"/>
              <a:t>Lighting design for classroom  is intended to highlight the unique light well system, creating a </a:t>
            </a:r>
            <a:r>
              <a:rPr lang="en-US" sz="2000" b="1" dirty="0" smtClean="0">
                <a:solidFill>
                  <a:srgbClr val="92D050"/>
                </a:solidFill>
              </a:rPr>
              <a:t>natural</a:t>
            </a:r>
            <a:r>
              <a:rPr lang="en-US" sz="2000" dirty="0" smtClean="0"/>
              <a:t> cave theme.</a:t>
            </a:r>
            <a:endParaRPr lang="en-US" sz="2000" dirty="0" smtClean="0">
              <a:solidFill>
                <a:schemeClr val="tx1"/>
              </a:solidFill>
            </a:endParaRPr>
          </a:p>
          <a:p>
            <a:pPr algn="l">
              <a:spcBef>
                <a:spcPts val="0"/>
              </a:spcBef>
            </a:pPr>
            <a:endParaRPr lang="en-US" sz="2000" dirty="0">
              <a:solidFill>
                <a:schemeClr val="tx1"/>
              </a:solidFill>
            </a:endParaRPr>
          </a:p>
          <a:p>
            <a:pPr algn="l">
              <a:spcBef>
                <a:spcPts val="0"/>
              </a:spcBef>
            </a:pPr>
            <a:r>
              <a:rPr lang="en-US" sz="2000" dirty="0" smtClean="0">
                <a:solidFill>
                  <a:schemeClr val="tx1"/>
                </a:solidFill>
              </a:rPr>
              <a:t>Theater space employed a lighting scheme that simulating integrated circuit, telling the story of how modern </a:t>
            </a:r>
            <a:r>
              <a:rPr lang="en-US" sz="2000" b="1" dirty="0" smtClean="0">
                <a:solidFill>
                  <a:srgbClr val="00B0F0"/>
                </a:solidFill>
              </a:rPr>
              <a:t>science</a:t>
            </a:r>
            <a:r>
              <a:rPr lang="en-US" sz="2000" dirty="0" smtClean="0">
                <a:solidFill>
                  <a:schemeClr val="tx1"/>
                </a:solidFill>
              </a:rPr>
              <a:t> discovery have changed the world. </a:t>
            </a:r>
            <a:endParaRPr lang="en-US" sz="2000" dirty="0">
              <a:solidFill>
                <a:schemeClr val="tx1"/>
              </a:solidFill>
            </a:endParaRPr>
          </a:p>
          <a:p>
            <a:pPr algn="l">
              <a:spcBef>
                <a:spcPts val="0"/>
              </a:spcBef>
            </a:pPr>
            <a:endParaRPr lang="en-US" sz="2000" dirty="0" smtClean="0">
              <a:solidFill>
                <a:schemeClr val="tx1"/>
              </a:solidFill>
            </a:endParaRPr>
          </a:p>
          <a:p>
            <a:pPr algn="l">
              <a:spcBef>
                <a:spcPts val="0"/>
              </a:spcBef>
            </a:pPr>
            <a:r>
              <a:rPr lang="en-US" sz="2000" dirty="0" smtClean="0">
                <a:solidFill>
                  <a:schemeClr val="tx1"/>
                </a:solidFill>
              </a:rPr>
              <a:t>Façade lighting is designed to achieve an iconic visual effect, promoting the nighttime identity of the building in a </a:t>
            </a:r>
            <a:r>
              <a:rPr lang="en-US" sz="2000" b="1" dirty="0" smtClean="0">
                <a:solidFill>
                  <a:srgbClr val="FF0000"/>
                </a:solidFill>
              </a:rPr>
              <a:t>urban</a:t>
            </a:r>
            <a:r>
              <a:rPr lang="en-US" sz="2000" dirty="0" smtClean="0">
                <a:solidFill>
                  <a:schemeClr val="tx1"/>
                </a:solidFill>
              </a:rPr>
              <a:t> environment.</a:t>
            </a:r>
            <a:endParaRPr lang="en-US" sz="2000" dirty="0">
              <a:solidFill>
                <a:schemeClr val="tx1"/>
              </a:solidFill>
            </a:endParaRPr>
          </a:p>
        </p:txBody>
      </p:sp>
      <p:pic>
        <p:nvPicPr>
          <p:cNvPr id="14" name="Picture 13"/>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9144001" y="3241742"/>
            <a:ext cx="5024748" cy="3616258"/>
          </a:xfrm>
          <a:prstGeom prst="rect">
            <a:avLst/>
          </a:prstGeom>
          <a:ln>
            <a:noFill/>
          </a:ln>
          <a:extLst>
            <a:ext uri="{53640926-AAD7-44D8-BBD7-CCE9431645EC}">
              <a14:shadowObscured xmlns:a14="http://schemas.microsoft.com/office/drawing/2010/main"/>
            </a:ext>
          </a:extLst>
        </p:spPr>
      </p:pic>
      <p:pic>
        <p:nvPicPr>
          <p:cNvPr id="18" name="Picture 17"/>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11177896" y="1452185"/>
            <a:ext cx="5076208" cy="3655314"/>
          </a:xfrm>
          <a:prstGeom prst="rect">
            <a:avLst/>
          </a:prstGeom>
          <a:ln>
            <a:noFill/>
          </a:ln>
          <a:extLst>
            <a:ext uri="{53640926-AAD7-44D8-BBD7-CCE9431645EC}">
              <a14:shadowObscured xmlns:a14="http://schemas.microsoft.com/office/drawing/2010/main"/>
            </a:ext>
          </a:extLst>
        </p:spPr>
      </p:pic>
      <p:pic>
        <p:nvPicPr>
          <p:cNvPr id="19" name="Picture 18"/>
          <p:cNvPicPr/>
          <p:nvPr/>
        </p:nvPicPr>
        <p:blipFill>
          <a:blip r:embed="rId6" cstate="print">
            <a:extLst>
              <a:ext uri="{28A0092B-C50C-407E-A947-70E740481C1C}">
                <a14:useLocalDpi xmlns:a14="http://schemas.microsoft.com/office/drawing/2010/main" val="0"/>
              </a:ext>
            </a:extLst>
          </a:blip>
          <a:stretch>
            <a:fillRect/>
          </a:stretch>
        </p:blipFill>
        <p:spPr bwMode="auto">
          <a:xfrm>
            <a:off x="12820651" y="0"/>
            <a:ext cx="5486400" cy="3954980"/>
          </a:xfrm>
          <a:prstGeom prst="rect">
            <a:avLst/>
          </a:prstGeom>
          <a:ln>
            <a:noFill/>
          </a:ln>
          <a:extLst>
            <a:ext uri="{53640926-AAD7-44D8-BBD7-CCE9431645EC}">
              <a14:shadowObscured xmlns:a14="http://schemas.microsoft.com/office/drawing/2010/main"/>
            </a:ext>
          </a:extLst>
        </p:spPr>
      </p:pic>
      <p:sp>
        <p:nvSpPr>
          <p:cNvPr id="20"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b="1" dirty="0" smtClean="0">
                <a:solidFill>
                  <a:schemeClr val="accent6"/>
                </a:solidFill>
              </a:rPr>
              <a:t>Daylighting</a:t>
            </a:r>
            <a:r>
              <a:rPr lang="en-US" sz="2000" dirty="0" smtClean="0">
                <a:solidFill>
                  <a:schemeClr val="tx1">
                    <a:lumMod val="85000"/>
                  </a:schemeClr>
                </a:solidFill>
              </a:rPr>
              <a:t> | </a:t>
            </a:r>
            <a:r>
              <a:rPr lang="en-US" sz="2000" b="1" dirty="0" smtClean="0">
                <a:solidFill>
                  <a:schemeClr val="accent6"/>
                </a:solidFill>
              </a:rPr>
              <a:t>Acoustical</a:t>
            </a:r>
            <a:r>
              <a:rPr lang="en-US" sz="2000" dirty="0" smtClean="0">
                <a:solidFill>
                  <a:schemeClr val="tx1">
                    <a:lumMod val="85000"/>
                  </a:schemeClr>
                </a:solidFill>
              </a:rPr>
              <a:t> | </a:t>
            </a:r>
            <a:r>
              <a:rPr lang="en-US" sz="2000" b="1" dirty="0" smtClean="0">
                <a:solidFill>
                  <a:schemeClr val="accent6"/>
                </a:solidFill>
              </a:rPr>
              <a:t>Architectural</a:t>
            </a:r>
            <a:r>
              <a:rPr lang="en-US" sz="2000" dirty="0" smtClean="0">
                <a:solidFill>
                  <a:schemeClr val="tx1">
                    <a:lumMod val="85000"/>
                  </a:schemeClr>
                </a:solidFill>
              </a:rPr>
              <a:t>                                       P30</a:t>
            </a:r>
          </a:p>
        </p:txBody>
      </p:sp>
    </p:spTree>
    <p:extLst>
      <p:ext uri="{BB962C8B-B14F-4D97-AF65-F5344CB8AC3E}">
        <p14:creationId xmlns:p14="http://schemas.microsoft.com/office/powerpoint/2010/main" val="3085352274"/>
      </p:ext>
    </p:extLst>
  </p:cSld>
  <p:clrMapOvr>
    <a:masterClrMapping/>
  </p:clrMapOvr>
  <mc:AlternateContent xmlns:mc="http://schemas.openxmlformats.org/markup-compatibility/2006">
    <mc:Choice xmlns:p14="http://schemas.microsoft.com/office/powerpoint/2010/main" Requires="p14">
      <p:transition spd="med" p14:dur="700" advTm="12000">
        <p:fade/>
      </p:transition>
    </mc:Choice>
    <mc:Fallback>
      <p:transition spd="med" advTm="12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yil5167\Desktop\Cap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93100" y="3559355"/>
            <a:ext cx="3733800" cy="2993845"/>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733926" y="604345"/>
            <a:ext cx="2466474" cy="5638800"/>
          </a:xfrm>
        </p:spPr>
        <p:txBody>
          <a:bodyPr>
            <a:noAutofit/>
          </a:bodyPr>
          <a:lstStyle/>
          <a:p>
            <a:pPr algn="l">
              <a:spcBef>
                <a:spcPts val="3000"/>
              </a:spcBef>
            </a:pPr>
            <a:r>
              <a:rPr lang="en-US" sz="2800" dirty="0">
                <a:solidFill>
                  <a:schemeClr val="tx1">
                    <a:lumMod val="85000"/>
                  </a:schemeClr>
                </a:solidFill>
                <a:latin typeface="+mj-lt"/>
                <a:ea typeface="+mj-ea"/>
                <a:cs typeface="+mj-cs"/>
              </a:rPr>
              <a:t>Introduction</a:t>
            </a:r>
          </a:p>
          <a:p>
            <a:pPr algn="l">
              <a:spcBef>
                <a:spcPts val="3000"/>
              </a:spcBef>
            </a:pPr>
            <a:r>
              <a:rPr lang="en-US" sz="2800" dirty="0">
                <a:solidFill>
                  <a:schemeClr val="tx1">
                    <a:lumMod val="85000"/>
                  </a:schemeClr>
                </a:solidFill>
                <a:latin typeface="+mj-lt"/>
                <a:ea typeface="+mj-ea"/>
                <a:cs typeface="+mj-cs"/>
              </a:rPr>
              <a:t>Classroom</a:t>
            </a:r>
          </a:p>
          <a:p>
            <a:pPr algn="l">
              <a:spcBef>
                <a:spcPts val="3000"/>
              </a:spcBef>
            </a:pPr>
            <a:r>
              <a:rPr lang="en-US" sz="2800" dirty="0" smtClean="0">
                <a:solidFill>
                  <a:schemeClr val="tx1">
                    <a:lumMod val="85000"/>
                  </a:schemeClr>
                </a:solidFill>
                <a:latin typeface="+mj-lt"/>
                <a:ea typeface="+mj-ea"/>
                <a:cs typeface="+mj-cs"/>
              </a:rPr>
              <a:t>Lobby</a:t>
            </a:r>
            <a:endParaRPr lang="en-US" sz="2800" dirty="0"/>
          </a:p>
          <a:p>
            <a:pPr algn="l">
              <a:spcBef>
                <a:spcPts val="3000"/>
              </a:spcBef>
            </a:pPr>
            <a:r>
              <a:rPr lang="en-US" sz="2800" dirty="0" smtClean="0">
                <a:solidFill>
                  <a:schemeClr val="tx1">
                    <a:lumMod val="85000"/>
                  </a:schemeClr>
                </a:solidFill>
                <a:latin typeface="+mj-lt"/>
                <a:ea typeface="+mj-ea"/>
                <a:cs typeface="+mj-cs"/>
              </a:rPr>
              <a:t>Façade</a:t>
            </a:r>
            <a:endParaRPr lang="en-US" sz="2800" dirty="0"/>
          </a:p>
          <a:p>
            <a:pPr algn="l">
              <a:spcBef>
                <a:spcPts val="3000"/>
              </a:spcBef>
            </a:pPr>
            <a:r>
              <a:rPr lang="en-US" sz="2800" dirty="0" smtClean="0">
                <a:solidFill>
                  <a:schemeClr val="tx1">
                    <a:lumMod val="85000"/>
                  </a:schemeClr>
                </a:solidFill>
                <a:latin typeface="+mj-lt"/>
                <a:ea typeface="+mj-ea"/>
                <a:cs typeface="+mj-cs"/>
              </a:rPr>
              <a:t>Theater</a:t>
            </a:r>
            <a:endParaRPr lang="en-US" sz="2800" dirty="0">
              <a:solidFill>
                <a:schemeClr val="tx1">
                  <a:lumMod val="85000"/>
                </a:schemeClr>
              </a:solidFill>
              <a:latin typeface="+mj-lt"/>
              <a:ea typeface="+mj-ea"/>
              <a:cs typeface="+mj-cs"/>
            </a:endParaRPr>
          </a:p>
          <a:p>
            <a:pPr algn="l">
              <a:spcBef>
                <a:spcPts val="3000"/>
              </a:spcBef>
            </a:pPr>
            <a:r>
              <a:rPr lang="en-US" sz="2800" dirty="0">
                <a:solidFill>
                  <a:schemeClr val="tx1">
                    <a:lumMod val="85000"/>
                  </a:schemeClr>
                </a:solidFill>
                <a:latin typeface="+mj-lt"/>
                <a:ea typeface="+mj-ea"/>
                <a:cs typeface="+mj-cs"/>
              </a:rPr>
              <a:t>Escalator</a:t>
            </a:r>
          </a:p>
          <a:p>
            <a:pPr algn="l">
              <a:spcBef>
                <a:spcPts val="3000"/>
              </a:spcBef>
            </a:pPr>
            <a:r>
              <a:rPr lang="en-US" sz="2800" b="1" dirty="0">
                <a:solidFill>
                  <a:schemeClr val="accent6"/>
                </a:solidFill>
              </a:rPr>
              <a:t>Summary</a:t>
            </a:r>
          </a:p>
        </p:txBody>
      </p:sp>
      <p:sp>
        <p:nvSpPr>
          <p:cNvPr id="6"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r>
              <a:rPr lang="en-US" sz="2400" b="1" dirty="0" smtClean="0"/>
              <a:t>Summary</a:t>
            </a:r>
          </a:p>
          <a:p>
            <a:pPr>
              <a:spcBef>
                <a:spcPts val="0"/>
              </a:spcBef>
            </a:pPr>
            <a:endParaRPr lang="en-US" sz="2400" b="1" dirty="0" smtClean="0">
              <a:solidFill>
                <a:schemeClr val="tx1"/>
              </a:solidFill>
            </a:endParaRPr>
          </a:p>
          <a:p>
            <a:pPr algn="l">
              <a:spcBef>
                <a:spcPts val="0"/>
              </a:spcBef>
            </a:pPr>
            <a:r>
              <a:rPr lang="en-US" sz="2000" dirty="0" smtClean="0"/>
              <a:t>Lighting design for classroom  is intended to highlight the unique light well system, creating a </a:t>
            </a:r>
            <a:r>
              <a:rPr lang="en-US" sz="2000" b="1" dirty="0" smtClean="0">
                <a:solidFill>
                  <a:srgbClr val="92D050"/>
                </a:solidFill>
              </a:rPr>
              <a:t>natural</a:t>
            </a:r>
            <a:r>
              <a:rPr lang="en-US" sz="2000" dirty="0" smtClean="0"/>
              <a:t> cave theme.</a:t>
            </a:r>
            <a:endParaRPr lang="en-US" sz="2000" dirty="0" smtClean="0">
              <a:solidFill>
                <a:schemeClr val="tx1"/>
              </a:solidFill>
            </a:endParaRPr>
          </a:p>
          <a:p>
            <a:pPr algn="l">
              <a:spcBef>
                <a:spcPts val="0"/>
              </a:spcBef>
            </a:pPr>
            <a:endParaRPr lang="en-US" sz="2000" dirty="0">
              <a:solidFill>
                <a:schemeClr val="tx1"/>
              </a:solidFill>
            </a:endParaRPr>
          </a:p>
          <a:p>
            <a:pPr algn="l">
              <a:spcBef>
                <a:spcPts val="0"/>
              </a:spcBef>
            </a:pPr>
            <a:r>
              <a:rPr lang="en-US" sz="2000" dirty="0" smtClean="0">
                <a:solidFill>
                  <a:schemeClr val="tx1"/>
                </a:solidFill>
              </a:rPr>
              <a:t>Theater space employed a lighting scheme that simulating integrated circuit, telling the story of how modern </a:t>
            </a:r>
            <a:r>
              <a:rPr lang="en-US" sz="2000" b="1" dirty="0" smtClean="0">
                <a:solidFill>
                  <a:srgbClr val="00B0F0"/>
                </a:solidFill>
              </a:rPr>
              <a:t>science</a:t>
            </a:r>
            <a:r>
              <a:rPr lang="en-US" sz="2000" dirty="0" smtClean="0">
                <a:solidFill>
                  <a:schemeClr val="tx1"/>
                </a:solidFill>
              </a:rPr>
              <a:t> discovery have changed the world. </a:t>
            </a:r>
            <a:endParaRPr lang="en-US" sz="2000" dirty="0">
              <a:solidFill>
                <a:schemeClr val="tx1"/>
              </a:solidFill>
            </a:endParaRPr>
          </a:p>
          <a:p>
            <a:pPr algn="l">
              <a:spcBef>
                <a:spcPts val="0"/>
              </a:spcBef>
            </a:pPr>
            <a:endParaRPr lang="en-US" sz="2000" dirty="0" smtClean="0">
              <a:solidFill>
                <a:schemeClr val="tx1"/>
              </a:solidFill>
            </a:endParaRPr>
          </a:p>
          <a:p>
            <a:pPr algn="l">
              <a:spcBef>
                <a:spcPts val="0"/>
              </a:spcBef>
            </a:pPr>
            <a:r>
              <a:rPr lang="en-US" sz="2000" dirty="0" smtClean="0">
                <a:solidFill>
                  <a:schemeClr val="tx1"/>
                </a:solidFill>
              </a:rPr>
              <a:t>Façade lighting is designed to achieve an iconic visual effect, promoting the nighttime identity of the building in a </a:t>
            </a:r>
            <a:r>
              <a:rPr lang="en-US" sz="2000" b="1" dirty="0" smtClean="0">
                <a:solidFill>
                  <a:srgbClr val="FF0000"/>
                </a:solidFill>
              </a:rPr>
              <a:t>urban</a:t>
            </a:r>
            <a:r>
              <a:rPr lang="en-US" sz="2000" dirty="0" smtClean="0">
                <a:solidFill>
                  <a:schemeClr val="tx1"/>
                </a:solidFill>
              </a:rPr>
              <a:t> environment.</a:t>
            </a:r>
            <a:endParaRPr lang="en-US" sz="2000" dirty="0">
              <a:solidFill>
                <a:schemeClr val="tx1"/>
              </a:solidFill>
            </a:endParaRPr>
          </a:p>
        </p:txBody>
      </p:sp>
      <p:pic>
        <p:nvPicPr>
          <p:cNvPr id="14" name="Picture 13"/>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9144001" y="3241742"/>
            <a:ext cx="5024748" cy="3616258"/>
          </a:xfrm>
          <a:prstGeom prst="rect">
            <a:avLst/>
          </a:prstGeom>
          <a:ln>
            <a:noFill/>
          </a:ln>
          <a:extLst>
            <a:ext uri="{53640926-AAD7-44D8-BBD7-CCE9431645EC}">
              <a14:shadowObscured xmlns:a14="http://schemas.microsoft.com/office/drawing/2010/main"/>
            </a:ext>
          </a:extLst>
        </p:spPr>
      </p:pic>
      <p:pic>
        <p:nvPicPr>
          <p:cNvPr id="18" name="Picture 17"/>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11177896" y="1452185"/>
            <a:ext cx="5076208" cy="3655314"/>
          </a:xfrm>
          <a:prstGeom prst="rect">
            <a:avLst/>
          </a:prstGeom>
          <a:ln>
            <a:noFill/>
          </a:ln>
          <a:extLst>
            <a:ext uri="{53640926-AAD7-44D8-BBD7-CCE9431645EC}">
              <a14:shadowObscured xmlns:a14="http://schemas.microsoft.com/office/drawing/2010/main"/>
            </a:ext>
          </a:extLst>
        </p:spPr>
      </p:pic>
      <p:pic>
        <p:nvPicPr>
          <p:cNvPr id="19" name="Picture 18"/>
          <p:cNvPicPr/>
          <p:nvPr/>
        </p:nvPicPr>
        <p:blipFill>
          <a:blip r:embed="rId7" cstate="print">
            <a:extLst>
              <a:ext uri="{28A0092B-C50C-407E-A947-70E740481C1C}">
                <a14:useLocalDpi xmlns:a14="http://schemas.microsoft.com/office/drawing/2010/main" val="0"/>
              </a:ext>
            </a:extLst>
          </a:blip>
          <a:stretch>
            <a:fillRect/>
          </a:stretch>
        </p:blipFill>
        <p:spPr bwMode="auto">
          <a:xfrm>
            <a:off x="12820651" y="0"/>
            <a:ext cx="5486400" cy="3954980"/>
          </a:xfrm>
          <a:prstGeom prst="rect">
            <a:avLst/>
          </a:prstGeom>
          <a:ln>
            <a:noFill/>
          </a:ln>
          <a:extLst>
            <a:ext uri="{53640926-AAD7-44D8-BBD7-CCE9431645EC}">
              <a14:shadowObscured xmlns:a14="http://schemas.microsoft.com/office/drawing/2010/main"/>
            </a:ext>
          </a:extLst>
        </p:spPr>
      </p:pic>
      <p:sp>
        <p:nvSpPr>
          <p:cNvPr id="20"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accent6"/>
                </a:solidFill>
              </a:rPr>
              <a:t>Lighting</a:t>
            </a:r>
            <a:r>
              <a:rPr lang="en-US" sz="2000" dirty="0">
                <a:solidFill>
                  <a:schemeClr val="tx1">
                    <a:lumMod val="85000"/>
                  </a:schemeClr>
                </a:solidFill>
              </a:rPr>
              <a:t> | </a:t>
            </a:r>
            <a:r>
              <a:rPr lang="en-US" sz="2000" b="1" dirty="0">
                <a:solidFill>
                  <a:schemeClr val="accent6"/>
                </a:solidFill>
              </a:rPr>
              <a:t>Electrical</a:t>
            </a:r>
            <a:r>
              <a:rPr lang="en-US" sz="2000" dirty="0">
                <a:solidFill>
                  <a:schemeClr val="tx1">
                    <a:lumMod val="85000"/>
                  </a:schemeClr>
                </a:solidFill>
              </a:rPr>
              <a:t> | </a:t>
            </a:r>
            <a:r>
              <a:rPr lang="en-US" sz="2000" b="1" dirty="0" smtClean="0">
                <a:solidFill>
                  <a:schemeClr val="accent6"/>
                </a:solidFill>
              </a:rPr>
              <a:t>Daylighting</a:t>
            </a:r>
            <a:r>
              <a:rPr lang="en-US" sz="2000" dirty="0" smtClean="0">
                <a:solidFill>
                  <a:schemeClr val="tx1">
                    <a:lumMod val="85000"/>
                  </a:schemeClr>
                </a:solidFill>
              </a:rPr>
              <a:t> | </a:t>
            </a:r>
            <a:r>
              <a:rPr lang="en-US" sz="2000" b="1" dirty="0" smtClean="0">
                <a:solidFill>
                  <a:schemeClr val="accent6"/>
                </a:solidFill>
              </a:rPr>
              <a:t>Acoustical</a:t>
            </a:r>
            <a:r>
              <a:rPr lang="en-US" sz="2000" dirty="0" smtClean="0">
                <a:solidFill>
                  <a:schemeClr val="tx1">
                    <a:lumMod val="85000"/>
                  </a:schemeClr>
                </a:solidFill>
              </a:rPr>
              <a:t> | </a:t>
            </a:r>
            <a:r>
              <a:rPr lang="en-US" sz="2000" b="1" dirty="0" smtClean="0">
                <a:solidFill>
                  <a:schemeClr val="accent6"/>
                </a:solidFill>
              </a:rPr>
              <a:t>Architectural</a:t>
            </a:r>
            <a:r>
              <a:rPr lang="en-US" sz="2000" dirty="0" smtClean="0">
                <a:solidFill>
                  <a:schemeClr val="tx1">
                    <a:lumMod val="85000"/>
                  </a:schemeClr>
                </a:solidFill>
              </a:rPr>
              <a:t>                                       P30</a:t>
            </a:r>
          </a:p>
        </p:txBody>
      </p:sp>
    </p:spTree>
    <p:extLst>
      <p:ext uri="{BB962C8B-B14F-4D97-AF65-F5344CB8AC3E}">
        <p14:creationId xmlns:p14="http://schemas.microsoft.com/office/powerpoint/2010/main" val="3617213363"/>
      </p:ext>
    </p:extLst>
  </p:cSld>
  <p:clrMapOvr>
    <a:masterClrMapping/>
  </p:clrMapOvr>
  <mc:AlternateContent xmlns:mc="http://schemas.openxmlformats.org/markup-compatibility/2006">
    <mc:Choice xmlns:p14="http://schemas.microsoft.com/office/powerpoint/2010/main" Requires="p14">
      <p:transition spd="med" p14:dur="700" advTm="30000">
        <p:fade/>
      </p:transition>
    </mc:Choice>
    <mc:Fallback>
      <p:transition spd="med" advTm="30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7"/>
          <p:cNvSpPr txBox="1">
            <a:spLocks/>
          </p:cNvSpPr>
          <p:nvPr/>
        </p:nvSpPr>
        <p:spPr>
          <a:xfrm>
            <a:off x="9982200" y="1019309"/>
            <a:ext cx="38862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endParaRPr lang="en-US" sz="2400" b="1" dirty="0" smtClean="0">
              <a:solidFill>
                <a:schemeClr val="tx1"/>
              </a:solidFill>
            </a:endParaRPr>
          </a:p>
          <a:p>
            <a:pPr algn="l"/>
            <a:r>
              <a:rPr lang="en-US" sz="2000" dirty="0"/>
              <a:t>Kevin </a:t>
            </a:r>
            <a:r>
              <a:rPr lang="en-US" sz="2000" dirty="0" err="1"/>
              <a:t>Parfitt</a:t>
            </a:r>
            <a:endParaRPr lang="en-US" sz="2000" dirty="0"/>
          </a:p>
          <a:p>
            <a:pPr algn="l"/>
            <a:r>
              <a:rPr lang="en-US" sz="2000" dirty="0"/>
              <a:t>Shawn Good</a:t>
            </a:r>
          </a:p>
          <a:p>
            <a:pPr algn="l"/>
            <a:r>
              <a:rPr lang="en-US" sz="2000" dirty="0"/>
              <a:t>Kevin Houser</a:t>
            </a:r>
          </a:p>
          <a:p>
            <a:pPr algn="l"/>
            <a:r>
              <a:rPr lang="en-US" sz="2000" dirty="0"/>
              <a:t>Richard </a:t>
            </a:r>
            <a:r>
              <a:rPr lang="en-US" sz="2000" dirty="0" err="1"/>
              <a:t>Mistrick</a:t>
            </a:r>
            <a:endParaRPr lang="en-US" sz="2000" dirty="0"/>
          </a:p>
          <a:p>
            <a:pPr algn="l"/>
            <a:r>
              <a:rPr lang="en-US" sz="2000" dirty="0"/>
              <a:t>Leslie </a:t>
            </a:r>
            <a:r>
              <a:rPr lang="en-US" sz="2000" dirty="0" err="1"/>
              <a:t>Beahm</a:t>
            </a:r>
            <a:endParaRPr lang="en-US" sz="2000" dirty="0"/>
          </a:p>
          <a:p>
            <a:pPr algn="l"/>
            <a:endParaRPr lang="en-US" sz="2000" dirty="0"/>
          </a:p>
          <a:p>
            <a:pPr algn="l"/>
            <a:r>
              <a:rPr lang="en-US" sz="2000" dirty="0" smtClean="0"/>
              <a:t>Thom </a:t>
            </a:r>
            <a:r>
              <a:rPr lang="en-US" sz="2000" dirty="0" err="1"/>
              <a:t>Mayne</a:t>
            </a:r>
            <a:endParaRPr lang="en-US" sz="2000" dirty="0"/>
          </a:p>
          <a:p>
            <a:pPr algn="l"/>
            <a:r>
              <a:rPr lang="en-US" sz="2000" dirty="0"/>
              <a:t>Arne Emerson</a:t>
            </a:r>
          </a:p>
          <a:p>
            <a:pPr algn="l"/>
            <a:r>
              <a:rPr lang="en-US" sz="2000" dirty="0"/>
              <a:t> </a:t>
            </a:r>
          </a:p>
          <a:p>
            <a:pPr algn="l"/>
            <a:r>
              <a:rPr lang="en-US" sz="2000" dirty="0"/>
              <a:t>Enrique </a:t>
            </a:r>
            <a:r>
              <a:rPr lang="en-US" sz="2000" dirty="0" err="1"/>
              <a:t>Peiniger</a:t>
            </a:r>
            <a:endParaRPr lang="en-US" sz="2000" dirty="0"/>
          </a:p>
          <a:p>
            <a:pPr algn="l"/>
            <a:r>
              <a:rPr lang="en-US" sz="2000" dirty="0"/>
              <a:t>Jean </a:t>
            </a:r>
            <a:r>
              <a:rPr lang="en-US" sz="2000" dirty="0" err="1"/>
              <a:t>Sundin</a:t>
            </a:r>
            <a:endParaRPr lang="en-US" sz="2000" dirty="0"/>
          </a:p>
          <a:p>
            <a:pPr algn="l"/>
            <a:r>
              <a:rPr lang="en-US" sz="2000" dirty="0"/>
              <a:t> </a:t>
            </a:r>
          </a:p>
          <a:p>
            <a:pPr algn="l"/>
            <a:r>
              <a:rPr lang="en-US" sz="2000" dirty="0"/>
              <a:t>Jennifer Scripps</a:t>
            </a:r>
          </a:p>
          <a:p>
            <a:pPr algn="l"/>
            <a:r>
              <a:rPr lang="en-US" sz="2000" dirty="0"/>
              <a:t> </a:t>
            </a:r>
          </a:p>
          <a:p>
            <a:pPr marL="342900" indent="-342900" algn="l">
              <a:buFont typeface="Arial" panose="020B0604020202020204" pitchFamily="34" charset="0"/>
              <a:buChar char="•"/>
            </a:pPr>
            <a:endParaRPr lang="en-US" sz="2000" dirty="0">
              <a:solidFill>
                <a:schemeClr val="tx1"/>
              </a:solidFill>
            </a:endParaRPr>
          </a:p>
        </p:txBody>
      </p:sp>
      <p:sp>
        <p:nvSpPr>
          <p:cNvPr id="8" name="Subtitle 7"/>
          <p:cNvSpPr txBox="1">
            <a:spLocks/>
          </p:cNvSpPr>
          <p:nvPr/>
        </p:nvSpPr>
        <p:spPr>
          <a:xfrm>
            <a:off x="13335000" y="1019309"/>
            <a:ext cx="8305800" cy="67530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endParaRPr lang="en-US" sz="2400" b="1" dirty="0" smtClean="0">
              <a:solidFill>
                <a:schemeClr val="tx1"/>
              </a:solidFill>
            </a:endParaRPr>
          </a:p>
          <a:p>
            <a:pPr algn="l"/>
            <a:r>
              <a:rPr lang="en-US" sz="2000" dirty="0"/>
              <a:t>Director of Senior Thesis </a:t>
            </a:r>
            <a:r>
              <a:rPr lang="en-US" sz="2000" dirty="0" smtClean="0"/>
              <a:t>Program</a:t>
            </a:r>
          </a:p>
          <a:p>
            <a:pPr algn="l"/>
            <a:r>
              <a:rPr lang="en-US" sz="2000" dirty="0" smtClean="0"/>
              <a:t>Thesis Faculty Adviser</a:t>
            </a:r>
          </a:p>
          <a:p>
            <a:pPr algn="l"/>
            <a:r>
              <a:rPr lang="en-US" sz="2000" dirty="0" smtClean="0"/>
              <a:t>Faculty </a:t>
            </a:r>
            <a:r>
              <a:rPr lang="en-US" sz="2000" dirty="0"/>
              <a:t>of Architectural </a:t>
            </a:r>
            <a:r>
              <a:rPr lang="en-US" sz="2000" dirty="0" smtClean="0"/>
              <a:t>Engineering</a:t>
            </a:r>
          </a:p>
          <a:p>
            <a:pPr algn="l"/>
            <a:r>
              <a:rPr lang="en-US" sz="2000" dirty="0"/>
              <a:t>Faculty of Architectural Engineering</a:t>
            </a:r>
          </a:p>
          <a:p>
            <a:pPr algn="l"/>
            <a:r>
              <a:rPr lang="en-US" sz="2000" dirty="0"/>
              <a:t>Faculty of Architectural Engineering</a:t>
            </a:r>
          </a:p>
          <a:p>
            <a:endParaRPr lang="en-US" sz="2000" dirty="0"/>
          </a:p>
          <a:p>
            <a:pPr algn="l"/>
            <a:r>
              <a:rPr lang="en-US" sz="2000" dirty="0" smtClean="0"/>
              <a:t>Design </a:t>
            </a:r>
            <a:r>
              <a:rPr lang="en-US" sz="2000" dirty="0"/>
              <a:t>Director, </a:t>
            </a:r>
            <a:r>
              <a:rPr lang="en-US" sz="2000" dirty="0" err="1"/>
              <a:t>Morphosis</a:t>
            </a:r>
            <a:r>
              <a:rPr lang="en-US" sz="2000" dirty="0"/>
              <a:t> Architects</a:t>
            </a:r>
          </a:p>
          <a:p>
            <a:pPr algn="l"/>
            <a:r>
              <a:rPr lang="en-US" sz="2000" dirty="0"/>
              <a:t>Design Director, </a:t>
            </a:r>
            <a:r>
              <a:rPr lang="en-US" sz="2000" dirty="0" err="1"/>
              <a:t>Morphosis</a:t>
            </a:r>
            <a:r>
              <a:rPr lang="en-US" sz="2000" dirty="0"/>
              <a:t> Architects</a:t>
            </a:r>
          </a:p>
          <a:p>
            <a:pPr algn="l"/>
            <a:r>
              <a:rPr lang="en-US" sz="2000" dirty="0"/>
              <a:t> </a:t>
            </a:r>
          </a:p>
          <a:p>
            <a:pPr algn="l"/>
            <a:r>
              <a:rPr lang="en-US" sz="2000" dirty="0"/>
              <a:t>Principal</a:t>
            </a:r>
            <a:r>
              <a:rPr lang="en-US" sz="2000" dirty="0" smtClean="0"/>
              <a:t>,  Office </a:t>
            </a:r>
            <a:r>
              <a:rPr lang="en-US" sz="2000" dirty="0"/>
              <a:t>for Visual Interaction </a:t>
            </a:r>
            <a:r>
              <a:rPr lang="en-US" sz="2000" dirty="0" err="1"/>
              <a:t>inc</a:t>
            </a:r>
            <a:endParaRPr lang="en-US" sz="2000" dirty="0"/>
          </a:p>
          <a:p>
            <a:pPr algn="l"/>
            <a:r>
              <a:rPr lang="en-US" sz="2000" dirty="0"/>
              <a:t>Principal, </a:t>
            </a:r>
            <a:r>
              <a:rPr lang="en-US" sz="2000" dirty="0" smtClean="0"/>
              <a:t> Office </a:t>
            </a:r>
            <a:r>
              <a:rPr lang="en-US" sz="2000" dirty="0"/>
              <a:t>for Visual Interaction </a:t>
            </a:r>
            <a:r>
              <a:rPr lang="en-US" sz="2000" dirty="0" err="1"/>
              <a:t>inc</a:t>
            </a:r>
            <a:endParaRPr lang="en-US" sz="2000" dirty="0"/>
          </a:p>
          <a:p>
            <a:pPr algn="l"/>
            <a:r>
              <a:rPr lang="en-US" sz="2000" dirty="0"/>
              <a:t> </a:t>
            </a:r>
          </a:p>
          <a:p>
            <a:pPr algn="l"/>
            <a:r>
              <a:rPr lang="en-US" sz="2000" dirty="0"/>
              <a:t>Business and Partnership </a:t>
            </a:r>
            <a:r>
              <a:rPr lang="en-US" sz="2000" dirty="0" smtClean="0"/>
              <a:t>Director,</a:t>
            </a:r>
          </a:p>
          <a:p>
            <a:pPr algn="l"/>
            <a:r>
              <a:rPr lang="en-US" sz="2000" dirty="0" smtClean="0"/>
              <a:t>Perot </a:t>
            </a:r>
            <a:r>
              <a:rPr lang="en-US" sz="2000" dirty="0"/>
              <a:t>Museum of Nature and Science</a:t>
            </a:r>
          </a:p>
          <a:p>
            <a:pPr algn="l"/>
            <a:r>
              <a:rPr lang="en-US" sz="2000" dirty="0"/>
              <a:t> </a:t>
            </a:r>
          </a:p>
        </p:txBody>
      </p:sp>
      <p:sp>
        <p:nvSpPr>
          <p:cNvPr id="5" name="TextBox 4"/>
          <p:cNvSpPr txBox="1"/>
          <p:nvPr/>
        </p:nvSpPr>
        <p:spPr>
          <a:xfrm>
            <a:off x="9144000" y="457200"/>
            <a:ext cx="9144000" cy="738664"/>
          </a:xfrm>
          <a:prstGeom prst="rect">
            <a:avLst/>
          </a:prstGeom>
          <a:noFill/>
        </p:spPr>
        <p:txBody>
          <a:bodyPr wrap="square" rtlCol="0">
            <a:spAutoFit/>
          </a:bodyPr>
          <a:lstStyle/>
          <a:p>
            <a:pPr algn="ctr"/>
            <a:r>
              <a:rPr lang="en-US" sz="2400" b="1" dirty="0"/>
              <a:t>Acknowledgements</a:t>
            </a:r>
          </a:p>
          <a:p>
            <a:pPr algn="ctr"/>
            <a:endParaRPr lang="en-US" b="1" dirty="0"/>
          </a:p>
        </p:txBody>
      </p:sp>
    </p:spTree>
    <p:extLst>
      <p:ext uri="{BB962C8B-B14F-4D97-AF65-F5344CB8AC3E}">
        <p14:creationId xmlns:p14="http://schemas.microsoft.com/office/powerpoint/2010/main" val="94649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7"/>
          <p:cNvSpPr txBox="1">
            <a:spLocks/>
          </p:cNvSpPr>
          <p:nvPr/>
        </p:nvSpPr>
        <p:spPr>
          <a:xfrm>
            <a:off x="9982200" y="1019309"/>
            <a:ext cx="80772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ts val="0"/>
              </a:spcBef>
            </a:pPr>
            <a:endParaRPr lang="en-US" sz="2400" b="1" dirty="0" smtClean="0">
              <a:solidFill>
                <a:schemeClr val="tx1"/>
              </a:solidFill>
            </a:endParaRPr>
          </a:p>
          <a:p>
            <a:pPr algn="l"/>
            <a:r>
              <a:rPr lang="en-US" sz="2000" dirty="0"/>
              <a:t>ASHRAE Standard 90.1-2010. Atlanta, GA: American Society of Heating, Refrigerating and Air </a:t>
            </a:r>
          </a:p>
          <a:p>
            <a:pPr algn="l"/>
            <a:r>
              <a:rPr lang="en-US" sz="2000" dirty="0"/>
              <a:t>Condition Engineers, Inc. 2010 </a:t>
            </a:r>
          </a:p>
          <a:p>
            <a:pPr algn="l"/>
            <a:r>
              <a:rPr lang="en-US" sz="2000" dirty="0"/>
              <a:t> </a:t>
            </a:r>
          </a:p>
          <a:p>
            <a:pPr algn="l"/>
            <a:r>
              <a:rPr lang="en-US" sz="2000" dirty="0"/>
              <a:t>Houser, </a:t>
            </a:r>
            <a:r>
              <a:rPr lang="en-US" sz="2000" dirty="0" err="1"/>
              <a:t>Mistrick</a:t>
            </a:r>
            <a:r>
              <a:rPr lang="en-US" sz="2000" dirty="0"/>
              <a:t>, and </a:t>
            </a:r>
            <a:r>
              <a:rPr lang="en-US" sz="2000" dirty="0" err="1"/>
              <a:t>Stefy</a:t>
            </a:r>
            <a:r>
              <a:rPr lang="en-US" sz="2000" dirty="0"/>
              <a:t>. The IESNA Lighting Handbook 10th ed. New York, NY: Illuminating Engineering Society of North America, 2011</a:t>
            </a:r>
          </a:p>
          <a:p>
            <a:pPr algn="l"/>
            <a:r>
              <a:rPr lang="en-US" sz="2000" dirty="0"/>
              <a:t> </a:t>
            </a:r>
          </a:p>
          <a:p>
            <a:pPr algn="l"/>
            <a:r>
              <a:rPr lang="en-US" sz="2000" dirty="0"/>
              <a:t>National Electric Code 2011, Quincy, MA: National Fire Protection Association, Inc. 2011 </a:t>
            </a:r>
          </a:p>
          <a:p>
            <a:pPr algn="l"/>
            <a:r>
              <a:rPr lang="en-US" sz="2000" dirty="0"/>
              <a:t> </a:t>
            </a:r>
          </a:p>
          <a:p>
            <a:pPr algn="l"/>
            <a:r>
              <a:rPr lang="en-US" sz="2000" dirty="0" err="1"/>
              <a:t>Metha</a:t>
            </a:r>
            <a:r>
              <a:rPr lang="en-US" sz="2000" dirty="0"/>
              <a:t>, Johnson and </a:t>
            </a:r>
            <a:r>
              <a:rPr lang="en-US" sz="2000" dirty="0" err="1"/>
              <a:t>Rocafort</a:t>
            </a:r>
            <a:r>
              <a:rPr lang="en-US" sz="2000" dirty="0"/>
              <a:t>. Architectural Acoustics: Principles and Design. Prentice Hall PTR, 1999</a:t>
            </a:r>
          </a:p>
          <a:p>
            <a:pPr marL="342900" indent="-342900" algn="l">
              <a:buFont typeface="Arial" panose="020B0604020202020204" pitchFamily="34" charset="0"/>
              <a:buChar char="•"/>
            </a:pPr>
            <a:endParaRPr lang="en-US" sz="2000" dirty="0">
              <a:solidFill>
                <a:schemeClr val="tx1"/>
              </a:solidFill>
            </a:endParaRPr>
          </a:p>
        </p:txBody>
      </p:sp>
      <p:sp>
        <p:nvSpPr>
          <p:cNvPr id="5" name="TextBox 4"/>
          <p:cNvSpPr txBox="1"/>
          <p:nvPr/>
        </p:nvSpPr>
        <p:spPr>
          <a:xfrm>
            <a:off x="9144000" y="457200"/>
            <a:ext cx="9144000" cy="738664"/>
          </a:xfrm>
          <a:prstGeom prst="rect">
            <a:avLst/>
          </a:prstGeom>
          <a:noFill/>
        </p:spPr>
        <p:txBody>
          <a:bodyPr wrap="square" rtlCol="0">
            <a:spAutoFit/>
          </a:bodyPr>
          <a:lstStyle/>
          <a:p>
            <a:pPr algn="ctr"/>
            <a:r>
              <a:rPr lang="en-US" sz="2400" b="1" dirty="0" smtClean="0"/>
              <a:t>Reference</a:t>
            </a:r>
            <a:endParaRPr lang="en-US" sz="2400" b="1" dirty="0"/>
          </a:p>
          <a:p>
            <a:pPr algn="ctr"/>
            <a:endParaRPr lang="en-US" b="1" dirty="0"/>
          </a:p>
        </p:txBody>
      </p:sp>
      <p:sp>
        <p:nvSpPr>
          <p:cNvPr id="6" name="Subtitle 7"/>
          <p:cNvSpPr txBox="1">
            <a:spLocks/>
          </p:cNvSpPr>
          <p:nvPr/>
        </p:nvSpPr>
        <p:spPr>
          <a:xfrm>
            <a:off x="18745200" y="1019309"/>
            <a:ext cx="8534400" cy="5914891"/>
          </a:xfrm>
          <a:prstGeom prst="rect">
            <a:avLst/>
          </a:prstGeom>
        </p:spPr>
        <p:txBody>
          <a:bodyPr vert="horz" lIns="91440" tIns="45720" rIns="91440" bIns="45720" rtlCol="0">
            <a:normAutofit fontScale="625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endParaRPr lang="en-US" sz="1800" b="1" dirty="0" smtClean="0">
              <a:solidFill>
                <a:schemeClr val="tx1"/>
              </a:solidFill>
            </a:endParaRPr>
          </a:p>
          <a:p>
            <a:pPr algn="l"/>
            <a:r>
              <a:rPr lang="en-US" sz="1800" u="sng" dirty="0"/>
              <a:t>http://www.morphosis.com/</a:t>
            </a:r>
            <a:endParaRPr lang="en-US" sz="1800" dirty="0"/>
          </a:p>
          <a:p>
            <a:pPr algn="l"/>
            <a:r>
              <a:rPr lang="en-US" sz="1800" dirty="0"/>
              <a:t> </a:t>
            </a:r>
          </a:p>
          <a:p>
            <a:pPr algn="l"/>
            <a:r>
              <a:rPr lang="en-US" sz="1800" u="sng" dirty="0"/>
              <a:t>https://texasarchitects.org/v/article-detail/Coy-Talley-on-the-Landscape-Architecture-of-the-Perot-Museum/b3/</a:t>
            </a:r>
            <a:endParaRPr lang="en-US" sz="1800" dirty="0"/>
          </a:p>
          <a:p>
            <a:pPr algn="l"/>
            <a:r>
              <a:rPr lang="en-US" sz="1800" dirty="0"/>
              <a:t> </a:t>
            </a:r>
          </a:p>
          <a:p>
            <a:pPr algn="l"/>
            <a:r>
              <a:rPr lang="en-US" sz="1800" u="sng" dirty="0"/>
              <a:t>http://photographyblog.dallasnews.com/2013/06/today-in-dallas-photo-history-1936-texas-centennial-exposition-opens.html/</a:t>
            </a:r>
            <a:endParaRPr lang="en-US" sz="1800" dirty="0"/>
          </a:p>
          <a:p>
            <a:pPr algn="l"/>
            <a:r>
              <a:rPr lang="en-US" sz="1800" dirty="0"/>
              <a:t> </a:t>
            </a:r>
          </a:p>
          <a:p>
            <a:pPr algn="l"/>
            <a:r>
              <a:rPr lang="en-US" sz="1800" u="sng" dirty="0"/>
              <a:t>http://commons.wikimedia.org/wiki/File:Museum_of_Nature_%26_Science_(Fair_Park).JPG</a:t>
            </a:r>
            <a:endParaRPr lang="en-US" sz="1800" dirty="0"/>
          </a:p>
          <a:p>
            <a:pPr algn="l"/>
            <a:r>
              <a:rPr lang="en-US" sz="1800" dirty="0"/>
              <a:t> </a:t>
            </a:r>
          </a:p>
          <a:p>
            <a:pPr algn="l"/>
            <a:r>
              <a:rPr lang="en-US" sz="1800" u="sng" dirty="0"/>
              <a:t>http://www.architecturaldigest.com/architecture/2013-02/best-architectural-projects-slideshow_slideshow_item7_8</a:t>
            </a:r>
            <a:endParaRPr lang="en-US" sz="1800" dirty="0"/>
          </a:p>
          <a:p>
            <a:pPr algn="l"/>
            <a:r>
              <a:rPr lang="en-US" sz="1800" dirty="0"/>
              <a:t> </a:t>
            </a:r>
          </a:p>
          <a:p>
            <a:pPr algn="l"/>
            <a:r>
              <a:rPr lang="en-US" sz="1800" u="sng" dirty="0"/>
              <a:t>http://morphopedia.com/projects/perot-museum-of-nature-and-science-1</a:t>
            </a:r>
            <a:endParaRPr lang="en-US" sz="1800" dirty="0"/>
          </a:p>
          <a:p>
            <a:pPr algn="l"/>
            <a:r>
              <a:rPr lang="en-US" sz="1800" dirty="0"/>
              <a:t> </a:t>
            </a:r>
          </a:p>
          <a:p>
            <a:pPr algn="l"/>
            <a:r>
              <a:rPr lang="en-US" sz="1800" u="sng" dirty="0"/>
              <a:t>http://gallery.mobile9.com/topic/?tp=circuit&amp;ty=wp&amp;ii=3413</a:t>
            </a:r>
            <a:endParaRPr lang="en-US" sz="1800" dirty="0"/>
          </a:p>
          <a:p>
            <a:pPr algn="l"/>
            <a:r>
              <a:rPr lang="en-US" sz="1800" dirty="0"/>
              <a:t> </a:t>
            </a:r>
          </a:p>
          <a:p>
            <a:pPr algn="l"/>
            <a:r>
              <a:rPr lang="en-US" sz="1800" u="sng" dirty="0"/>
              <a:t>http://blog.alpineinstitute.com/2014/02/route-profile-joshua-trees-dappled-mare.html</a:t>
            </a:r>
            <a:endParaRPr lang="en-US" sz="1800" dirty="0"/>
          </a:p>
          <a:p>
            <a:pPr algn="l"/>
            <a:r>
              <a:rPr lang="en-US" sz="1800" dirty="0"/>
              <a:t> </a:t>
            </a:r>
          </a:p>
          <a:p>
            <a:pPr algn="l"/>
            <a:r>
              <a:rPr lang="en-US" sz="1800" u="sng" dirty="0"/>
              <a:t>http://fredturpin.wordpress.com/2012/02/29/wind-blowing-across-fields-of-the-heart/</a:t>
            </a:r>
            <a:endParaRPr lang="en-US" sz="1800" dirty="0"/>
          </a:p>
          <a:p>
            <a:pPr algn="l"/>
            <a:r>
              <a:rPr lang="en-US" sz="1800" dirty="0"/>
              <a:t> </a:t>
            </a:r>
          </a:p>
          <a:p>
            <a:pPr algn="l"/>
            <a:r>
              <a:rPr lang="en-US" sz="1800" u="sng" dirty="0"/>
              <a:t>http://www.nipic.com/show/4/79/5397132k512204e2.html</a:t>
            </a:r>
            <a:endParaRPr lang="en-US" sz="1800" dirty="0"/>
          </a:p>
          <a:p>
            <a:pPr algn="l"/>
            <a:r>
              <a:rPr lang="en-US" sz="1800" dirty="0"/>
              <a:t> </a:t>
            </a:r>
          </a:p>
          <a:p>
            <a:pPr algn="l"/>
            <a:r>
              <a:rPr lang="en-US" sz="1800" u="sng" dirty="0"/>
              <a:t>http://www.amazon.com/Vinyl-Wall-Mural-Decal-Branches/dp/B008CL4U3W</a:t>
            </a:r>
            <a:endParaRPr lang="en-US" sz="1800" dirty="0"/>
          </a:p>
          <a:p>
            <a:pPr algn="l"/>
            <a:r>
              <a:rPr lang="en-US" sz="1800" dirty="0"/>
              <a:t> </a:t>
            </a:r>
          </a:p>
          <a:p>
            <a:pPr algn="l"/>
            <a:r>
              <a:rPr lang="en-US" sz="1800" u="sng" dirty="0"/>
              <a:t>http://www.houzz.com/photos/5334641/3d-nature-marble-panel--3d-nature-marble-wave-panel--</a:t>
            </a:r>
            <a:r>
              <a:rPr lang="en-US" sz="1800" u="sng" dirty="0" smtClean="0"/>
              <a:t>3d-stone-tile-modern-tile-other-meo</a:t>
            </a:r>
            <a:endParaRPr lang="en-US" sz="1800" dirty="0"/>
          </a:p>
          <a:p>
            <a:pPr algn="l"/>
            <a:r>
              <a:rPr lang="en-US" sz="1800" dirty="0"/>
              <a:t> </a:t>
            </a:r>
          </a:p>
          <a:p>
            <a:pPr algn="l"/>
            <a:r>
              <a:rPr lang="en-US" sz="1800" u="sng" dirty="0"/>
              <a:t>http://www.dreamstime.com/illustration/milk-drop.html</a:t>
            </a:r>
            <a:endParaRPr lang="en-US" sz="1800" dirty="0"/>
          </a:p>
          <a:p>
            <a:pPr algn="l"/>
            <a:r>
              <a:rPr lang="en-US" sz="1800" dirty="0"/>
              <a:t> </a:t>
            </a:r>
          </a:p>
          <a:p>
            <a:pPr algn="l"/>
            <a:r>
              <a:rPr lang="en-US" sz="1800" u="sng" dirty="0"/>
              <a:t>http://www.anypics.ru/tags/%F0%E0%E7%E2%EE%E4%FB/</a:t>
            </a:r>
            <a:endParaRPr lang="en-US" sz="1800" dirty="0"/>
          </a:p>
          <a:p>
            <a:pPr algn="l"/>
            <a:r>
              <a:rPr lang="en-US" sz="1800" dirty="0"/>
              <a:t> </a:t>
            </a:r>
          </a:p>
          <a:p>
            <a:pPr algn="l"/>
            <a:r>
              <a:rPr lang="en-US" sz="1800" u="sng" dirty="0"/>
              <a:t>http://matthewdurrphotography.com/2012/06/11/lens-review-nikon-35mm-f2-5-series-e/</a:t>
            </a:r>
            <a:endParaRPr lang="en-US" sz="1800" dirty="0"/>
          </a:p>
          <a:p>
            <a:pPr marL="342900" indent="-342900" algn="l">
              <a:buFont typeface="Arial" panose="020B0604020202020204" pitchFamily="34" charset="0"/>
              <a:buChar char="•"/>
            </a:pPr>
            <a:endParaRPr lang="en-US" sz="2000" dirty="0">
              <a:solidFill>
                <a:schemeClr val="tx1"/>
              </a:solidFill>
            </a:endParaRPr>
          </a:p>
        </p:txBody>
      </p:sp>
      <p:sp>
        <p:nvSpPr>
          <p:cNvPr id="7" name="TextBox 6"/>
          <p:cNvSpPr txBox="1"/>
          <p:nvPr/>
        </p:nvSpPr>
        <p:spPr>
          <a:xfrm>
            <a:off x="18059400" y="457200"/>
            <a:ext cx="9144000" cy="738664"/>
          </a:xfrm>
          <a:prstGeom prst="rect">
            <a:avLst/>
          </a:prstGeom>
          <a:noFill/>
        </p:spPr>
        <p:txBody>
          <a:bodyPr wrap="square" rtlCol="0">
            <a:spAutoFit/>
          </a:bodyPr>
          <a:lstStyle/>
          <a:p>
            <a:pPr algn="ctr"/>
            <a:r>
              <a:rPr lang="en-US" sz="2400" b="1" dirty="0" smtClean="0"/>
              <a:t>Image Source</a:t>
            </a:r>
            <a:endParaRPr lang="en-US" sz="2400" b="1" dirty="0"/>
          </a:p>
          <a:p>
            <a:pPr algn="ctr"/>
            <a:endParaRPr lang="en-US" b="1" dirty="0"/>
          </a:p>
        </p:txBody>
      </p:sp>
    </p:spTree>
    <p:extLst>
      <p:ext uri="{BB962C8B-B14F-4D97-AF65-F5344CB8AC3E}">
        <p14:creationId xmlns:p14="http://schemas.microsoft.com/office/powerpoint/2010/main" val="4224409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0" y="2209800"/>
            <a:ext cx="9144000" cy="2492990"/>
          </a:xfrm>
          <a:prstGeom prst="rect">
            <a:avLst/>
          </a:prstGeom>
          <a:noFill/>
        </p:spPr>
        <p:txBody>
          <a:bodyPr wrap="square" rtlCol="0">
            <a:spAutoFit/>
          </a:bodyPr>
          <a:lstStyle/>
          <a:p>
            <a:pPr algn="ctr"/>
            <a:r>
              <a:rPr lang="en-US" sz="4000" b="1" dirty="0" smtClean="0"/>
              <a:t>and YOU</a:t>
            </a:r>
          </a:p>
          <a:p>
            <a:pPr algn="ctr"/>
            <a:endParaRPr lang="en-US" sz="4000" b="1" dirty="0"/>
          </a:p>
          <a:p>
            <a:pPr algn="ctr"/>
            <a:r>
              <a:rPr lang="en-US" sz="4000" b="1" dirty="0" smtClean="0"/>
              <a:t>Thanks for your support!</a:t>
            </a:r>
            <a:endParaRPr lang="en-US" sz="4000" b="1" dirty="0"/>
          </a:p>
          <a:p>
            <a:pPr algn="ctr"/>
            <a:endParaRPr lang="en-US" sz="3200" b="1" dirty="0"/>
          </a:p>
        </p:txBody>
      </p:sp>
    </p:spTree>
    <p:extLst>
      <p:ext uri="{BB962C8B-B14F-4D97-AF65-F5344CB8AC3E}">
        <p14:creationId xmlns:p14="http://schemas.microsoft.com/office/powerpoint/2010/main" val="271907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8469" t="18409" r="55491" b="20552"/>
          <a:stretch/>
        </p:blipFill>
        <p:spPr>
          <a:xfrm>
            <a:off x="0" y="342900"/>
            <a:ext cx="9110639" cy="6172200"/>
          </a:xfrm>
          <a:prstGeom prst="rect">
            <a:avLst/>
          </a:prstGeom>
        </p:spPr>
      </p:pic>
      <p:pic>
        <p:nvPicPr>
          <p:cNvPr id="24578" name="Picture 2" descr="C:\Users\yil5167\Desktop\lu\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978215"/>
            <a:ext cx="8711142" cy="4901569"/>
          </a:xfrm>
          <a:prstGeom prst="rect">
            <a:avLst/>
          </a:prstGeom>
          <a:noFill/>
          <a:extLst>
            <a:ext uri="{909E8E84-426E-40DD-AFC4-6F175D3DCCD1}">
              <a14:hiddenFill xmlns:a14="http://schemas.microsoft.com/office/drawing/2010/main">
                <a:solidFill>
                  <a:srgbClr val="FFFFFF"/>
                </a:solidFill>
              </a14:hiddenFill>
            </a:ext>
          </a:extLst>
        </p:spPr>
      </p:pic>
      <p:pic>
        <p:nvPicPr>
          <p:cNvPr id="24579" name="Picture 3" descr="C:\Users\yil5167\Desktop\lu\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78600" y="978212"/>
            <a:ext cx="7145312" cy="490156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609600"/>
            <a:ext cx="9144000" cy="2133600"/>
          </a:xfrm>
          <a:prstGeom prst="rect">
            <a:avLst/>
          </a:prstGeom>
          <a:noFill/>
          <a:ln w="38100">
            <a:solidFill>
              <a:schemeClr val="accent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8469" t="18409" r="55491" b="20552"/>
          <a:stretch/>
        </p:blipFill>
        <p:spPr>
          <a:xfrm>
            <a:off x="0" y="342900"/>
            <a:ext cx="9110639" cy="6172200"/>
          </a:xfrm>
          <a:prstGeom prst="rect">
            <a:avLst/>
          </a:prstGeom>
        </p:spPr>
      </p:pic>
      <p:pic>
        <p:nvPicPr>
          <p:cNvPr id="25602" name="Picture 2" descr="C:\Users\yil5167\Desktop\lu\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769937"/>
            <a:ext cx="8001000" cy="53181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2667000"/>
            <a:ext cx="9144000" cy="1219200"/>
          </a:xfrm>
          <a:prstGeom prst="rect">
            <a:avLst/>
          </a:prstGeom>
          <a:noFill/>
          <a:ln w="38100">
            <a:solidFill>
              <a:schemeClr val="accent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C:\Users\yil5167\Desktop\lu\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21400" y="1066799"/>
            <a:ext cx="8174678"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13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C:\Users\yil5167\Desktop\lu\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9050" y="280366"/>
            <a:ext cx="7191375" cy="62579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rotWithShape="1">
          <a:blip r:embed="rId3"/>
          <a:srcRect l="8469" t="18409" r="55491" b="20552"/>
          <a:stretch/>
        </p:blipFill>
        <p:spPr>
          <a:xfrm>
            <a:off x="0" y="342900"/>
            <a:ext cx="9110639" cy="6172200"/>
          </a:xfrm>
          <a:prstGeom prst="rect">
            <a:avLst/>
          </a:prstGeom>
        </p:spPr>
      </p:pic>
      <p:pic>
        <p:nvPicPr>
          <p:cNvPr id="26627" name="Picture 3" descr="C:\Users\yil5167\Desktop\lu\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5198" y="1066800"/>
            <a:ext cx="8386099" cy="4724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5562599"/>
            <a:ext cx="9144000" cy="914401"/>
          </a:xfrm>
          <a:prstGeom prst="rect">
            <a:avLst/>
          </a:prstGeom>
          <a:noFill/>
          <a:ln w="38100">
            <a:solidFill>
              <a:schemeClr val="accent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213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yil5167\Desktop\des\LO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533400"/>
            <a:ext cx="8229600" cy="5825392"/>
          </a:xfrm>
          <a:prstGeom prst="rect">
            <a:avLst/>
          </a:prstGeom>
          <a:noFill/>
          <a:ln>
            <a:noFill/>
          </a:ln>
        </p:spPr>
      </p:pic>
      <p:pic>
        <p:nvPicPr>
          <p:cNvPr id="10" name="Picture 9" descr="C:\Users\yil5167\Desktop\des\ELS1B.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1200" y="533400"/>
            <a:ext cx="8229600" cy="5825392"/>
          </a:xfrm>
          <a:prstGeom prst="rect">
            <a:avLst/>
          </a:prstGeom>
          <a:noFill/>
          <a:ln>
            <a:noFill/>
          </a:ln>
        </p:spPr>
      </p:pic>
      <p:pic>
        <p:nvPicPr>
          <p:cNvPr id="11" name="Picture 10" descr="C:\Users\yil5167\Desktop\des\ELSO2.jpg"/>
          <p:cNvPicPr/>
          <p:nvPr/>
        </p:nvPicPr>
        <p:blipFill rotWithShape="1">
          <a:blip r:embed="rId4" cstate="print">
            <a:extLst>
              <a:ext uri="{28A0092B-C50C-407E-A947-70E740481C1C}">
                <a14:useLocalDpi xmlns:a14="http://schemas.microsoft.com/office/drawing/2010/main" val="0"/>
              </a:ext>
            </a:extLst>
          </a:blip>
          <a:srcRect t="-474" r="49839" b="-2"/>
          <a:stretch/>
        </p:blipFill>
        <p:spPr bwMode="auto">
          <a:xfrm>
            <a:off x="18745200" y="533400"/>
            <a:ext cx="8229600" cy="582539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884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a:solidFill>
                  <a:schemeClr val="tx1">
                    <a:lumMod val="85000"/>
                  </a:schemeClr>
                </a:solidFill>
                <a:ea typeface="+mj-ea"/>
                <a:cs typeface="+mj-cs"/>
              </a:rPr>
              <a:t>Project History</a:t>
            </a:r>
          </a:p>
          <a:p>
            <a:pPr algn="l">
              <a:spcBef>
                <a:spcPts val="3000"/>
              </a:spcBef>
            </a:pPr>
            <a:r>
              <a:rPr lang="en-US" sz="2800" b="1" dirty="0">
                <a:solidFill>
                  <a:schemeClr val="accent6"/>
                </a:solidFill>
              </a:rPr>
              <a:t>Building Overview</a:t>
            </a:r>
          </a:p>
          <a:p>
            <a:pPr algn="l">
              <a:spcBef>
                <a:spcPts val="3000"/>
              </a:spcBef>
            </a:pPr>
            <a:r>
              <a:rPr lang="en-US" sz="2800" dirty="0">
                <a:solidFill>
                  <a:schemeClr val="tx1">
                    <a:lumMod val="85000"/>
                  </a:schemeClr>
                </a:solidFill>
                <a:ea typeface="+mj-ea"/>
                <a:cs typeface="+mj-cs"/>
              </a:rPr>
              <a:t>Design Concept</a:t>
            </a:r>
          </a:p>
        </p:txBody>
      </p:sp>
      <p:cxnSp>
        <p:nvCxnSpPr>
          <p:cNvPr id="25" name="Straight Connector 24"/>
          <p:cNvCxnSpPr/>
          <p:nvPr/>
        </p:nvCxnSpPr>
        <p:spPr>
          <a:xfrm>
            <a:off x="4348716" y="1600200"/>
            <a:ext cx="0" cy="16764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348716" y="32766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chemeClr val="tx1">
                    <a:lumMod val="85000"/>
                  </a:schemeClr>
                </a:solidFill>
              </a:rPr>
              <a:t>Lighting | Electrical | </a:t>
            </a:r>
            <a:r>
              <a:rPr lang="en-US" sz="2000" dirty="0" smtClean="0">
                <a:solidFill>
                  <a:schemeClr val="tx1">
                    <a:lumMod val="85000"/>
                  </a:schemeClr>
                </a:solidFill>
              </a:rPr>
              <a:t>Daylighting | Acoustical | Architectural                                           P2</a:t>
            </a:r>
          </a:p>
        </p:txBody>
      </p:sp>
      <p:pic>
        <p:nvPicPr>
          <p:cNvPr id="16" name="Picture 15" descr="http://morphopedia.com/uploads/MNS-SITEPLAN-l.jpg">
            <a:hlinkClick r:id="rId2"/>
          </p:cNvPr>
          <p:cNvPicPr/>
          <p:nvPr/>
        </p:nvPicPr>
        <p:blipFill rotWithShape="1">
          <a:blip r:embed="rId3" cstate="print">
            <a:extLst>
              <a:ext uri="{28A0092B-C50C-407E-A947-70E740481C1C}">
                <a14:useLocalDpi xmlns:a14="http://schemas.microsoft.com/office/drawing/2010/main" val="0"/>
              </a:ext>
            </a:extLst>
          </a:blip>
          <a:srcRect l="10490" t="4628" r="6728" b="16763"/>
          <a:stretch/>
        </p:blipFill>
        <p:spPr bwMode="auto">
          <a:xfrm>
            <a:off x="9215071" y="3977411"/>
            <a:ext cx="4043729" cy="2880589"/>
          </a:xfrm>
          <a:prstGeom prst="rect">
            <a:avLst/>
          </a:prstGeom>
          <a:noFill/>
          <a:ln>
            <a:noFill/>
          </a:ln>
          <a:extLst>
            <a:ext uri="{53640926-AAD7-44D8-BBD7-CCE9431645EC}">
              <a14:shadowObscured xmlns:a14="http://schemas.microsoft.com/office/drawing/2010/main"/>
            </a:ext>
          </a:extLst>
        </p:spPr>
      </p:pic>
      <p:sp>
        <p:nvSpPr>
          <p:cNvPr id="19"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b="1" dirty="0" smtClean="0">
                <a:solidFill>
                  <a:schemeClr val="accent6"/>
                </a:solidFill>
              </a:rPr>
              <a:t>Introduction</a:t>
            </a:r>
          </a:p>
          <a:p>
            <a:pPr algn="l">
              <a:spcBef>
                <a:spcPts val="0"/>
              </a:spcBef>
            </a:pPr>
            <a:endParaRPr lang="en-US" sz="2800" dirty="0" smtClean="0">
              <a:solidFill>
                <a:schemeClr val="accent6"/>
              </a:solidFill>
            </a:endParaRPr>
          </a:p>
          <a:p>
            <a:pPr algn="l">
              <a:spcBef>
                <a:spcPts val="0"/>
              </a:spcBef>
            </a:pPr>
            <a:r>
              <a:rPr lang="en-US" sz="2800" dirty="0" smtClean="0">
                <a:solidFill>
                  <a:schemeClr val="tx1">
                    <a:lumMod val="85000"/>
                  </a:schemeClr>
                </a:solidFill>
                <a:ea typeface="+mj-ea"/>
                <a:cs typeface="+mj-cs"/>
              </a:rPr>
              <a:t>Classroom</a:t>
            </a:r>
          </a:p>
          <a:p>
            <a:pPr algn="l">
              <a:spcBef>
                <a:spcPts val="0"/>
              </a:spcBef>
            </a:pPr>
            <a:endParaRPr lang="en-US" sz="2800" dirty="0" smtClean="0"/>
          </a:p>
          <a:p>
            <a:pPr algn="l">
              <a:spcBef>
                <a:spcPts val="0"/>
              </a:spcBef>
            </a:pPr>
            <a:r>
              <a:rPr lang="en-US" sz="2800" dirty="0" smtClean="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21" name="Straight Connector 20"/>
          <p:cNvCxnSpPr/>
          <p:nvPr/>
        </p:nvCxnSpPr>
        <p:spPr>
          <a:xfrm flipH="1">
            <a:off x="2994194" y="16002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745892"/>
      </p:ext>
    </p:extLst>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2">
            <a:extLst>
              <a:ext uri="{28A0092B-C50C-407E-A947-70E740481C1C}">
                <a14:useLocalDpi xmlns:a14="http://schemas.microsoft.com/office/drawing/2010/main" val="0"/>
              </a:ext>
            </a:extLst>
          </a:blip>
          <a:stretch>
            <a:fillRect/>
          </a:stretch>
        </p:blipFill>
        <p:spPr bwMode="auto">
          <a:xfrm>
            <a:off x="457200" y="1331648"/>
            <a:ext cx="8229600" cy="4309008"/>
          </a:xfrm>
          <a:prstGeom prst="rect">
            <a:avLst/>
          </a:prstGeom>
          <a:noFill/>
          <a:ln>
            <a:noFill/>
          </a:ln>
        </p:spPr>
      </p:pic>
      <p:pic>
        <p:nvPicPr>
          <p:cNvPr id="9" name="Picture 8"/>
          <p:cNvPicPr/>
          <p:nvPr/>
        </p:nvPicPr>
        <p:blipFill>
          <a:blip r:embed="rId3">
            <a:extLst>
              <a:ext uri="{28A0092B-C50C-407E-A947-70E740481C1C}">
                <a14:useLocalDpi xmlns:a14="http://schemas.microsoft.com/office/drawing/2010/main" val="0"/>
              </a:ext>
            </a:extLst>
          </a:blip>
          <a:stretch>
            <a:fillRect/>
          </a:stretch>
        </p:blipFill>
        <p:spPr bwMode="auto">
          <a:xfrm>
            <a:off x="9601200" y="1291592"/>
            <a:ext cx="8229600" cy="4349064"/>
          </a:xfrm>
          <a:prstGeom prst="rect">
            <a:avLst/>
          </a:prstGeom>
          <a:noFill/>
          <a:ln>
            <a:noFill/>
          </a:ln>
        </p:spPr>
      </p:pic>
      <p:pic>
        <p:nvPicPr>
          <p:cNvPr id="11" name="Picture 10"/>
          <p:cNvPicPr/>
          <p:nvPr/>
        </p:nvPicPr>
        <p:blipFill>
          <a:blip r:embed="rId4">
            <a:extLst>
              <a:ext uri="{28A0092B-C50C-407E-A947-70E740481C1C}">
                <a14:useLocalDpi xmlns:a14="http://schemas.microsoft.com/office/drawing/2010/main" val="0"/>
              </a:ext>
            </a:extLst>
          </a:blip>
          <a:stretch>
            <a:fillRect/>
          </a:stretch>
        </p:blipFill>
        <p:spPr bwMode="auto">
          <a:xfrm>
            <a:off x="18745200" y="1291592"/>
            <a:ext cx="8229600" cy="43090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33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a:solidFill>
                  <a:schemeClr val="tx1">
                    <a:lumMod val="85000"/>
                  </a:schemeClr>
                </a:solidFill>
                <a:ea typeface="+mj-ea"/>
                <a:cs typeface="+mj-cs"/>
              </a:rPr>
              <a:t>Project History</a:t>
            </a:r>
          </a:p>
          <a:p>
            <a:pPr algn="l">
              <a:spcBef>
                <a:spcPts val="3000"/>
              </a:spcBef>
            </a:pPr>
            <a:r>
              <a:rPr lang="en-US" sz="2800" b="1" dirty="0">
                <a:solidFill>
                  <a:schemeClr val="accent6"/>
                </a:solidFill>
              </a:rPr>
              <a:t>Building Overview</a:t>
            </a:r>
          </a:p>
          <a:p>
            <a:pPr algn="l">
              <a:spcBef>
                <a:spcPts val="3000"/>
              </a:spcBef>
            </a:pPr>
            <a:r>
              <a:rPr lang="en-US" sz="2800" dirty="0">
                <a:solidFill>
                  <a:schemeClr val="tx1">
                    <a:lumMod val="85000"/>
                  </a:schemeClr>
                </a:solidFill>
                <a:ea typeface="+mj-ea"/>
                <a:cs typeface="+mj-cs"/>
              </a:rPr>
              <a:t>Design Concept</a:t>
            </a:r>
          </a:p>
        </p:txBody>
      </p:sp>
      <p:sp>
        <p:nvSpPr>
          <p:cNvPr id="10"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chemeClr val="tx1">
                    <a:lumMod val="85000"/>
                  </a:schemeClr>
                </a:solidFill>
              </a:rPr>
              <a:t>Lighting | Electrical | </a:t>
            </a:r>
            <a:r>
              <a:rPr lang="en-US" sz="2000" dirty="0" smtClean="0">
                <a:solidFill>
                  <a:schemeClr val="tx1">
                    <a:lumMod val="85000"/>
                  </a:schemeClr>
                </a:solidFill>
              </a:rPr>
              <a:t>Daylighting | Acoustical | Architectural                                           P2</a:t>
            </a:r>
          </a:p>
        </p:txBody>
      </p:sp>
      <p:pic>
        <p:nvPicPr>
          <p:cNvPr id="16" name="Picture 15" descr="http://morphopedia.com/uploads/MNS-SITEPLAN-l.jpg">
            <a:hlinkClick r:id="rId2"/>
          </p:cNvPr>
          <p:cNvPicPr/>
          <p:nvPr/>
        </p:nvPicPr>
        <p:blipFill rotWithShape="1">
          <a:blip r:embed="rId3" cstate="print">
            <a:extLst>
              <a:ext uri="{28A0092B-C50C-407E-A947-70E740481C1C}">
                <a14:useLocalDpi xmlns:a14="http://schemas.microsoft.com/office/drawing/2010/main" val="0"/>
              </a:ext>
            </a:extLst>
          </a:blip>
          <a:srcRect l="10490" t="4628" r="6728" b="16763"/>
          <a:stretch/>
        </p:blipFill>
        <p:spPr bwMode="auto">
          <a:xfrm>
            <a:off x="9215071" y="3977411"/>
            <a:ext cx="4043729" cy="2880589"/>
          </a:xfrm>
          <a:prstGeom prst="rect">
            <a:avLst/>
          </a:prstGeom>
          <a:noFill/>
          <a:ln>
            <a:noFill/>
          </a:ln>
          <a:extLst>
            <a:ext uri="{53640926-AAD7-44D8-BBD7-CCE9431645EC}">
              <a14:shadowObscured xmlns:a14="http://schemas.microsoft.com/office/drawing/2010/main"/>
            </a:ext>
          </a:extLst>
        </p:spPr>
      </p:pic>
      <p:pic>
        <p:nvPicPr>
          <p:cNvPr id="17" name="Picture 16"/>
          <p:cNvPicPr/>
          <p:nvPr/>
        </p:nvPicPr>
        <p:blipFill rotWithShape="1">
          <a:blip r:embed="rId4"/>
          <a:srcRect l="26205" t="17158" r="13900" b="11785"/>
          <a:stretch/>
        </p:blipFill>
        <p:spPr bwMode="auto">
          <a:xfrm>
            <a:off x="13182600" y="-1"/>
            <a:ext cx="5065987" cy="4808253"/>
          </a:xfrm>
          <a:prstGeom prst="rect">
            <a:avLst/>
          </a:prstGeom>
          <a:ln>
            <a:noFill/>
          </a:ln>
          <a:extLst>
            <a:ext uri="{53640926-AAD7-44D8-BBD7-CCE9431645EC}">
              <a14:shadowObscured xmlns:a14="http://schemas.microsoft.com/office/drawing/2010/main"/>
            </a:ext>
          </a:extLst>
        </p:spPr>
      </p:pic>
      <p:cxnSp>
        <p:nvCxnSpPr>
          <p:cNvPr id="4" name="Straight Connector 3"/>
          <p:cNvCxnSpPr/>
          <p:nvPr/>
        </p:nvCxnSpPr>
        <p:spPr>
          <a:xfrm flipV="1">
            <a:off x="11963400" y="0"/>
            <a:ext cx="1219200" cy="54177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1963400" y="4808252"/>
            <a:ext cx="6324600" cy="6094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1963400" y="4808252"/>
            <a:ext cx="1219200" cy="6094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en-US" sz="2000" b="1" dirty="0"/>
          </a:p>
          <a:p>
            <a:pPr algn="l"/>
            <a:r>
              <a:rPr lang="en-US" sz="2000" b="1" dirty="0" smtClean="0"/>
              <a:t>Building </a:t>
            </a:r>
            <a:r>
              <a:rPr lang="en-US" sz="2000" b="1" dirty="0"/>
              <a:t>name</a:t>
            </a:r>
            <a:r>
              <a:rPr lang="en-US" sz="2000" dirty="0"/>
              <a:t>: Perot Museum of Nature and </a:t>
            </a:r>
            <a:r>
              <a:rPr lang="en-US" sz="2000" dirty="0" smtClean="0"/>
              <a:t>Science</a:t>
            </a:r>
          </a:p>
          <a:p>
            <a:pPr algn="l"/>
            <a:endParaRPr lang="en-US" sz="2000" dirty="0"/>
          </a:p>
          <a:p>
            <a:pPr algn="l"/>
            <a:r>
              <a:rPr lang="en-US" sz="2000" b="1" dirty="0"/>
              <a:t>Location and site</a:t>
            </a:r>
            <a:r>
              <a:rPr lang="en-US" sz="2000" dirty="0"/>
              <a:t>: 2201 N Field St, Dallas, TX </a:t>
            </a:r>
            <a:r>
              <a:rPr lang="en-US" sz="2000" dirty="0" smtClean="0"/>
              <a:t>75201</a:t>
            </a:r>
          </a:p>
          <a:p>
            <a:pPr algn="l"/>
            <a:endParaRPr lang="en-US" sz="2000" dirty="0"/>
          </a:p>
          <a:p>
            <a:pPr algn="l"/>
            <a:r>
              <a:rPr lang="en-US" sz="2000" b="1" dirty="0"/>
              <a:t>Occupancy </a:t>
            </a:r>
            <a:r>
              <a:rPr lang="en-US" sz="2000" dirty="0" smtClean="0"/>
              <a:t>: </a:t>
            </a:r>
            <a:r>
              <a:rPr lang="en-US" sz="2000" dirty="0"/>
              <a:t>Public </a:t>
            </a:r>
            <a:r>
              <a:rPr lang="en-US" sz="2000" dirty="0" smtClean="0"/>
              <a:t>Museum</a:t>
            </a:r>
          </a:p>
          <a:p>
            <a:pPr algn="l"/>
            <a:endParaRPr lang="en-US" sz="2000" dirty="0"/>
          </a:p>
          <a:p>
            <a:pPr algn="l"/>
            <a:r>
              <a:rPr lang="en-US" sz="2000" b="1" dirty="0"/>
              <a:t>Size</a:t>
            </a:r>
            <a:r>
              <a:rPr lang="en-US" sz="2000" dirty="0"/>
              <a:t>: 180,000 </a:t>
            </a:r>
            <a:r>
              <a:rPr lang="en-US" sz="2000" dirty="0" smtClean="0"/>
              <a:t>ft^2</a:t>
            </a:r>
          </a:p>
          <a:p>
            <a:pPr algn="l"/>
            <a:endParaRPr lang="en-US" sz="2000" dirty="0"/>
          </a:p>
          <a:p>
            <a:pPr algn="l"/>
            <a:r>
              <a:rPr lang="en-US" sz="2000" b="1" dirty="0" smtClean="0"/>
              <a:t>Total Levels</a:t>
            </a:r>
            <a:r>
              <a:rPr lang="en-US" sz="2000" dirty="0"/>
              <a:t>: </a:t>
            </a:r>
            <a:r>
              <a:rPr lang="en-US" sz="2000" dirty="0" smtClean="0"/>
              <a:t>5</a:t>
            </a:r>
          </a:p>
          <a:p>
            <a:pPr algn="l"/>
            <a:endParaRPr lang="en-US" sz="2000" dirty="0"/>
          </a:p>
          <a:p>
            <a:pPr algn="l"/>
            <a:r>
              <a:rPr lang="en-US" sz="2000" b="1" dirty="0"/>
              <a:t>Dates of construction</a:t>
            </a:r>
            <a:r>
              <a:rPr lang="en-US" sz="2000" dirty="0"/>
              <a:t>: 05/2010 – </a:t>
            </a:r>
            <a:r>
              <a:rPr lang="en-US" sz="2000" dirty="0" smtClean="0"/>
              <a:t>12/2012</a:t>
            </a:r>
          </a:p>
          <a:p>
            <a:pPr algn="l"/>
            <a:endParaRPr lang="en-US" sz="2000" dirty="0"/>
          </a:p>
          <a:p>
            <a:pPr algn="l"/>
            <a:endParaRPr lang="en-US" sz="2000" dirty="0" smtClean="0">
              <a:solidFill>
                <a:schemeClr val="tx1"/>
              </a:solidFill>
            </a:endParaRPr>
          </a:p>
          <a:p>
            <a:pPr algn="l"/>
            <a:r>
              <a:rPr lang="en-US" sz="2000" dirty="0" smtClean="0"/>
              <a:t/>
            </a:r>
            <a:br>
              <a:rPr lang="en-US" sz="2000" dirty="0" smtClean="0"/>
            </a:br>
            <a:endParaRPr lang="en-US" sz="2000" dirty="0">
              <a:solidFill>
                <a:schemeClr val="tx1"/>
              </a:solidFill>
            </a:endParaRPr>
          </a:p>
        </p:txBody>
      </p:sp>
      <p:sp>
        <p:nvSpPr>
          <p:cNvPr id="2" name="Subtitle 1"/>
          <p:cNvSpPr>
            <a:spLocks noGrp="1"/>
          </p:cNvSpPr>
          <p:nvPr>
            <p:ph type="subTitle" idx="1"/>
          </p:nvPr>
        </p:nvSpPr>
        <p:spPr/>
        <p:txBody>
          <a:bodyPr/>
          <a:lstStyle/>
          <a:p>
            <a:endParaRPr lang="en-US" dirty="0"/>
          </a:p>
        </p:txBody>
      </p:sp>
      <p:cxnSp>
        <p:nvCxnSpPr>
          <p:cNvPr id="19" name="Straight Connector 18"/>
          <p:cNvCxnSpPr/>
          <p:nvPr/>
        </p:nvCxnSpPr>
        <p:spPr>
          <a:xfrm>
            <a:off x="4348716" y="1600200"/>
            <a:ext cx="0" cy="16764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348716" y="32766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b="1" dirty="0" smtClean="0">
                <a:solidFill>
                  <a:schemeClr val="accent6"/>
                </a:solidFill>
              </a:rPr>
              <a:t>Introduction</a:t>
            </a:r>
          </a:p>
          <a:p>
            <a:pPr algn="l">
              <a:spcBef>
                <a:spcPts val="0"/>
              </a:spcBef>
            </a:pPr>
            <a:endParaRPr lang="en-US" sz="2800" dirty="0" smtClean="0">
              <a:solidFill>
                <a:schemeClr val="accent6"/>
              </a:solidFill>
            </a:endParaRPr>
          </a:p>
          <a:p>
            <a:pPr algn="l">
              <a:spcBef>
                <a:spcPts val="0"/>
              </a:spcBef>
            </a:pPr>
            <a:r>
              <a:rPr lang="en-US" sz="2800" dirty="0" smtClean="0">
                <a:solidFill>
                  <a:schemeClr val="tx1">
                    <a:lumMod val="85000"/>
                  </a:schemeClr>
                </a:solidFill>
                <a:ea typeface="+mj-ea"/>
                <a:cs typeface="+mj-cs"/>
              </a:rPr>
              <a:t>Classroom</a:t>
            </a:r>
          </a:p>
          <a:p>
            <a:pPr algn="l">
              <a:spcBef>
                <a:spcPts val="0"/>
              </a:spcBef>
            </a:pPr>
            <a:endParaRPr lang="en-US" sz="2800" dirty="0" smtClean="0"/>
          </a:p>
          <a:p>
            <a:pPr algn="l">
              <a:spcBef>
                <a:spcPts val="0"/>
              </a:spcBef>
            </a:pPr>
            <a:r>
              <a:rPr lang="en-US" sz="2800" dirty="0" smtClean="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23" name="Straight Connector 22"/>
          <p:cNvCxnSpPr/>
          <p:nvPr/>
        </p:nvCxnSpPr>
        <p:spPr>
          <a:xfrm flipH="1">
            <a:off x="2994194" y="16002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705689"/>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a:solidFill>
                  <a:schemeClr val="tx1">
                    <a:lumMod val="85000"/>
                  </a:schemeClr>
                </a:solidFill>
                <a:ea typeface="+mj-ea"/>
                <a:cs typeface="+mj-cs"/>
              </a:rPr>
              <a:t>Project History</a:t>
            </a:r>
          </a:p>
          <a:p>
            <a:pPr algn="l">
              <a:spcBef>
                <a:spcPts val="3000"/>
              </a:spcBef>
            </a:pPr>
            <a:r>
              <a:rPr lang="en-US" sz="2800" b="1" dirty="0">
                <a:solidFill>
                  <a:schemeClr val="accent6"/>
                </a:solidFill>
              </a:rPr>
              <a:t>Building Overview</a:t>
            </a:r>
          </a:p>
          <a:p>
            <a:pPr algn="l">
              <a:spcBef>
                <a:spcPts val="3000"/>
              </a:spcBef>
            </a:pPr>
            <a:r>
              <a:rPr lang="en-US" sz="2800" dirty="0">
                <a:solidFill>
                  <a:schemeClr val="tx1">
                    <a:lumMod val="85000"/>
                  </a:schemeClr>
                </a:solidFill>
                <a:ea typeface="+mj-ea"/>
                <a:cs typeface="+mj-cs"/>
              </a:rPr>
              <a:t>Design Concept</a:t>
            </a:r>
          </a:p>
        </p:txBody>
      </p:sp>
      <p:sp>
        <p:nvSpPr>
          <p:cNvPr id="10"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chemeClr val="tx1">
                    <a:lumMod val="85000"/>
                  </a:schemeClr>
                </a:solidFill>
              </a:rPr>
              <a:t>Lighting | Electrical | </a:t>
            </a:r>
            <a:r>
              <a:rPr lang="en-US" sz="2000" dirty="0" smtClean="0">
                <a:solidFill>
                  <a:schemeClr val="tx1">
                    <a:lumMod val="85000"/>
                  </a:schemeClr>
                </a:solidFill>
              </a:rPr>
              <a:t>Daylighting | Acoustical | </a:t>
            </a:r>
            <a:r>
              <a:rPr lang="en-US" sz="2000" b="1" dirty="0" smtClean="0">
                <a:solidFill>
                  <a:schemeClr val="accent6"/>
                </a:solidFill>
              </a:rPr>
              <a:t>Architectural</a:t>
            </a:r>
            <a:r>
              <a:rPr lang="en-US" sz="2000" dirty="0" smtClean="0">
                <a:solidFill>
                  <a:schemeClr val="tx1">
                    <a:lumMod val="85000"/>
                  </a:schemeClr>
                </a:solidFill>
              </a:rPr>
              <a:t>                                           P3</a:t>
            </a:r>
          </a:p>
        </p:txBody>
      </p:sp>
      <p:pic>
        <p:nvPicPr>
          <p:cNvPr id="15" name="Picture 2" descr="V:\Desktop\Fall 2013\THESIS\image\t3\digram\1.jpg"/>
          <p:cNvPicPr>
            <a:picLocks noChangeAspect="1" noChangeArrowheads="1"/>
          </p:cNvPicPr>
          <p:nvPr/>
        </p:nvPicPr>
        <p:blipFill rotWithShape="1">
          <a:blip r:embed="rId2">
            <a:extLst>
              <a:ext uri="{28A0092B-C50C-407E-A947-70E740481C1C}">
                <a14:useLocalDpi xmlns:a14="http://schemas.microsoft.com/office/drawing/2010/main" val="0"/>
              </a:ext>
            </a:extLst>
          </a:blip>
          <a:srcRect t="8102"/>
          <a:stretch/>
        </p:blipFill>
        <p:spPr bwMode="auto">
          <a:xfrm>
            <a:off x="9144000" y="555625"/>
            <a:ext cx="9144000" cy="6302375"/>
          </a:xfrm>
          <a:prstGeom prst="rect">
            <a:avLst/>
          </a:prstGeom>
          <a:noFill/>
          <a:extLst>
            <a:ext uri="{909E8E84-426E-40DD-AFC4-6F175D3DCCD1}">
              <a14:hiddenFill xmlns:a14="http://schemas.microsoft.com/office/drawing/2010/main">
                <a:solidFill>
                  <a:srgbClr val="FFFFFF"/>
                </a:solidFill>
              </a14:hiddenFill>
            </a:ext>
          </a:extLst>
        </p:spPr>
      </p:pic>
      <p:sp>
        <p:nvSpPr>
          <p:cNvPr id="12"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en-US" sz="2000" dirty="0" smtClean="0">
                <a:solidFill>
                  <a:schemeClr val="tx1"/>
                </a:solidFill>
              </a:rPr>
              <a:t>Artificial landscape plinth is built around the museum, serving as the roof of basement and theater.</a:t>
            </a:r>
          </a:p>
          <a:p>
            <a:pPr algn="l"/>
            <a:endParaRPr lang="en-US" sz="2000" dirty="0" smtClean="0">
              <a:solidFill>
                <a:schemeClr val="tx1"/>
              </a:solidFill>
            </a:endParaRPr>
          </a:p>
          <a:p>
            <a:pPr algn="l"/>
            <a:endParaRPr lang="en-US" sz="2000" dirty="0" smtClean="0">
              <a:solidFill>
                <a:schemeClr val="tx1"/>
              </a:solidFill>
            </a:endParaRPr>
          </a:p>
          <a:p>
            <a:pPr algn="l"/>
            <a:r>
              <a:rPr lang="en-US" sz="2000" dirty="0" smtClean="0"/>
              <a:t/>
            </a:r>
            <a:br>
              <a:rPr lang="en-US" sz="2000" dirty="0" smtClean="0"/>
            </a:br>
            <a:endParaRPr lang="en-US" sz="2000" dirty="0">
              <a:solidFill>
                <a:schemeClr val="tx1"/>
              </a:solidFill>
            </a:endParaRPr>
          </a:p>
        </p:txBody>
      </p:sp>
      <p:cxnSp>
        <p:nvCxnSpPr>
          <p:cNvPr id="14" name="Straight Connector 13"/>
          <p:cNvCxnSpPr/>
          <p:nvPr/>
        </p:nvCxnSpPr>
        <p:spPr>
          <a:xfrm>
            <a:off x="4348716" y="1600200"/>
            <a:ext cx="0" cy="16764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348716" y="32766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b="1" dirty="0" smtClean="0">
                <a:solidFill>
                  <a:schemeClr val="accent6"/>
                </a:solidFill>
              </a:rPr>
              <a:t>Introduction</a:t>
            </a:r>
          </a:p>
          <a:p>
            <a:pPr algn="l">
              <a:spcBef>
                <a:spcPts val="0"/>
              </a:spcBef>
            </a:pPr>
            <a:endParaRPr lang="en-US" sz="2800" dirty="0" smtClean="0">
              <a:solidFill>
                <a:schemeClr val="accent6"/>
              </a:solidFill>
            </a:endParaRPr>
          </a:p>
          <a:p>
            <a:pPr algn="l">
              <a:spcBef>
                <a:spcPts val="0"/>
              </a:spcBef>
            </a:pPr>
            <a:r>
              <a:rPr lang="en-US" sz="2800" dirty="0" smtClean="0">
                <a:solidFill>
                  <a:schemeClr val="tx1">
                    <a:lumMod val="85000"/>
                  </a:schemeClr>
                </a:solidFill>
                <a:ea typeface="+mj-ea"/>
                <a:cs typeface="+mj-cs"/>
              </a:rPr>
              <a:t>Classroom</a:t>
            </a:r>
          </a:p>
          <a:p>
            <a:pPr algn="l">
              <a:spcBef>
                <a:spcPts val="0"/>
              </a:spcBef>
            </a:pPr>
            <a:endParaRPr lang="en-US" sz="2800" dirty="0" smtClean="0"/>
          </a:p>
          <a:p>
            <a:pPr algn="l">
              <a:spcBef>
                <a:spcPts val="0"/>
              </a:spcBef>
            </a:pPr>
            <a:r>
              <a:rPr lang="en-US" sz="2800" dirty="0" smtClean="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18" name="Straight Connector 17"/>
          <p:cNvCxnSpPr/>
          <p:nvPr/>
        </p:nvCxnSpPr>
        <p:spPr>
          <a:xfrm flipH="1">
            <a:off x="2994194" y="16002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798256"/>
      </p:ext>
    </p:extLst>
  </p:cSld>
  <p:clrMapOvr>
    <a:masterClrMapping/>
  </p:clrMapOvr>
  <mc:AlternateContent xmlns:mc="http://schemas.openxmlformats.org/markup-compatibility/2006">
    <mc:Choice xmlns:p14="http://schemas.microsoft.com/office/powerpoint/2010/main" Requires="p14">
      <p:transition spd="med" p14:dur="700" advTm="7000">
        <p:fade/>
      </p:transition>
    </mc:Choice>
    <mc:Fallback>
      <p:transition spd="med" advTm="7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a:solidFill>
                  <a:schemeClr val="tx1">
                    <a:lumMod val="85000"/>
                  </a:schemeClr>
                </a:solidFill>
                <a:ea typeface="+mj-ea"/>
                <a:cs typeface="+mj-cs"/>
              </a:rPr>
              <a:t>Project History</a:t>
            </a:r>
          </a:p>
          <a:p>
            <a:pPr algn="l">
              <a:spcBef>
                <a:spcPts val="3000"/>
              </a:spcBef>
            </a:pPr>
            <a:r>
              <a:rPr lang="en-US" sz="2800" b="1" dirty="0">
                <a:solidFill>
                  <a:schemeClr val="accent6"/>
                </a:solidFill>
              </a:rPr>
              <a:t>Building Overview</a:t>
            </a:r>
          </a:p>
          <a:p>
            <a:pPr algn="l">
              <a:spcBef>
                <a:spcPts val="3000"/>
              </a:spcBef>
            </a:pPr>
            <a:r>
              <a:rPr lang="en-US" sz="2800" dirty="0">
                <a:solidFill>
                  <a:schemeClr val="tx1">
                    <a:lumMod val="85000"/>
                  </a:schemeClr>
                </a:solidFill>
                <a:ea typeface="+mj-ea"/>
                <a:cs typeface="+mj-cs"/>
              </a:rPr>
              <a:t>Design Concept</a:t>
            </a:r>
          </a:p>
        </p:txBody>
      </p:sp>
      <p:sp>
        <p:nvSpPr>
          <p:cNvPr id="10"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chemeClr val="tx1">
                    <a:lumMod val="85000"/>
                  </a:schemeClr>
                </a:solidFill>
              </a:rPr>
              <a:t>Lighting | Electrical | </a:t>
            </a:r>
            <a:r>
              <a:rPr lang="en-US" sz="2000" dirty="0" smtClean="0">
                <a:solidFill>
                  <a:schemeClr val="tx1">
                    <a:lumMod val="85000"/>
                  </a:schemeClr>
                </a:solidFill>
              </a:rPr>
              <a:t>Daylighting | Acoustical | </a:t>
            </a:r>
            <a:r>
              <a:rPr lang="en-US" sz="2000" b="1" dirty="0" smtClean="0">
                <a:solidFill>
                  <a:schemeClr val="accent6"/>
                </a:solidFill>
              </a:rPr>
              <a:t>Architectural</a:t>
            </a:r>
            <a:r>
              <a:rPr lang="en-US" sz="2000" dirty="0" smtClean="0">
                <a:solidFill>
                  <a:schemeClr val="tx1">
                    <a:lumMod val="85000"/>
                  </a:schemeClr>
                </a:solidFill>
              </a:rPr>
              <a:t>                                           P4</a:t>
            </a:r>
          </a:p>
        </p:txBody>
      </p:sp>
      <p:pic>
        <p:nvPicPr>
          <p:cNvPr id="15" name="Picture 2" descr="V:\Desktop\Fall 2013\THESIS\image\t3\digram\2.jpg"/>
          <p:cNvPicPr>
            <a:picLocks noChangeAspect="1" noChangeArrowheads="1"/>
          </p:cNvPicPr>
          <p:nvPr/>
        </p:nvPicPr>
        <p:blipFill rotWithShape="1">
          <a:blip r:embed="rId2">
            <a:extLst>
              <a:ext uri="{28A0092B-C50C-407E-A947-70E740481C1C}">
                <a14:useLocalDpi xmlns:a14="http://schemas.microsoft.com/office/drawing/2010/main" val="0"/>
              </a:ext>
            </a:extLst>
          </a:blip>
          <a:srcRect t="8102"/>
          <a:stretch/>
        </p:blipFill>
        <p:spPr bwMode="auto">
          <a:xfrm>
            <a:off x="9146628" y="555625"/>
            <a:ext cx="9144000" cy="6302375"/>
          </a:xfrm>
          <a:prstGeom prst="rect">
            <a:avLst/>
          </a:prstGeom>
          <a:noFill/>
          <a:extLst>
            <a:ext uri="{909E8E84-426E-40DD-AFC4-6F175D3DCCD1}">
              <a14:hiddenFill xmlns:a14="http://schemas.microsoft.com/office/drawing/2010/main">
                <a:solidFill>
                  <a:srgbClr val="FFFFFF"/>
                </a:solidFill>
              </a14:hiddenFill>
            </a:ext>
          </a:extLst>
        </p:spPr>
      </p:pic>
      <p:sp>
        <p:nvSpPr>
          <p:cNvPr id="12"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en-US" sz="2000" dirty="0" smtClean="0">
                <a:solidFill>
                  <a:schemeClr val="tx1"/>
                </a:solidFill>
              </a:rPr>
              <a:t>Artificial landscape plinth is built around the museum, serving as the roof of basement and theater.</a:t>
            </a:r>
          </a:p>
          <a:p>
            <a:pPr marL="342900" indent="-342900" algn="l">
              <a:buFont typeface="Arial" panose="020B0604020202020204" pitchFamily="34" charset="0"/>
              <a:buChar char="•"/>
            </a:pPr>
            <a:endParaRPr lang="en-US" sz="2000" dirty="0">
              <a:solidFill>
                <a:schemeClr val="tx1"/>
              </a:solidFill>
            </a:endParaRPr>
          </a:p>
          <a:p>
            <a:pPr marL="342900" indent="-342900" algn="l">
              <a:buFont typeface="Arial" panose="020B0604020202020204" pitchFamily="34" charset="0"/>
              <a:buChar char="•"/>
            </a:pPr>
            <a:r>
              <a:rPr lang="en-US" sz="2000" dirty="0" smtClean="0">
                <a:solidFill>
                  <a:schemeClr val="tx1"/>
                </a:solidFill>
              </a:rPr>
              <a:t>Precast concrete panel is assembled into a iconic textured facade. A 150 feet long escalator cartridge is attached on the facade to provide a unique riding experience.</a:t>
            </a:r>
          </a:p>
          <a:p>
            <a:pPr marL="342900" indent="-342900" algn="l">
              <a:buFont typeface="Arial" panose="020B0604020202020204" pitchFamily="34" charset="0"/>
              <a:buChar char="•"/>
            </a:pPr>
            <a:endParaRPr lang="en-US" sz="2000" dirty="0">
              <a:solidFill>
                <a:schemeClr val="tx1"/>
              </a:solidFill>
            </a:endParaRPr>
          </a:p>
          <a:p>
            <a:pPr marL="342900" indent="-342900" algn="l">
              <a:buFont typeface="Arial" panose="020B0604020202020204" pitchFamily="34" charset="0"/>
              <a:buChar char="•"/>
            </a:pPr>
            <a:endParaRPr lang="en-US" sz="2000" dirty="0" smtClean="0">
              <a:solidFill>
                <a:schemeClr val="tx1"/>
              </a:solidFill>
            </a:endParaRPr>
          </a:p>
          <a:p>
            <a:pPr algn="l"/>
            <a:endParaRPr lang="en-US" sz="2000" dirty="0" smtClean="0">
              <a:solidFill>
                <a:schemeClr val="tx1"/>
              </a:solidFill>
            </a:endParaRPr>
          </a:p>
          <a:p>
            <a:pPr algn="l"/>
            <a:r>
              <a:rPr lang="en-US" sz="2000" dirty="0" smtClean="0"/>
              <a:t/>
            </a:r>
            <a:br>
              <a:rPr lang="en-US" sz="2000" dirty="0" smtClean="0"/>
            </a:br>
            <a:endParaRPr lang="en-US" sz="2000" dirty="0">
              <a:solidFill>
                <a:schemeClr val="tx1"/>
              </a:solidFill>
            </a:endParaRPr>
          </a:p>
        </p:txBody>
      </p:sp>
      <p:sp>
        <p:nvSpPr>
          <p:cNvPr id="2" name="Subtitle 1"/>
          <p:cNvSpPr>
            <a:spLocks noGrp="1"/>
          </p:cNvSpPr>
          <p:nvPr>
            <p:ph type="subTitle" idx="1"/>
          </p:nvPr>
        </p:nvSpPr>
        <p:spPr/>
        <p:txBody>
          <a:bodyPr/>
          <a:lstStyle/>
          <a:p>
            <a:endParaRPr lang="en-US"/>
          </a:p>
        </p:txBody>
      </p:sp>
      <p:cxnSp>
        <p:nvCxnSpPr>
          <p:cNvPr id="14" name="Straight Connector 13"/>
          <p:cNvCxnSpPr/>
          <p:nvPr/>
        </p:nvCxnSpPr>
        <p:spPr>
          <a:xfrm>
            <a:off x="4348716" y="1600200"/>
            <a:ext cx="0" cy="16764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348716" y="32766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b="1" dirty="0" smtClean="0">
                <a:solidFill>
                  <a:schemeClr val="accent6"/>
                </a:solidFill>
              </a:rPr>
              <a:t>Introduction</a:t>
            </a:r>
          </a:p>
          <a:p>
            <a:pPr algn="l">
              <a:spcBef>
                <a:spcPts val="0"/>
              </a:spcBef>
            </a:pPr>
            <a:endParaRPr lang="en-US" sz="2800" dirty="0" smtClean="0">
              <a:solidFill>
                <a:schemeClr val="accent6"/>
              </a:solidFill>
            </a:endParaRPr>
          </a:p>
          <a:p>
            <a:pPr algn="l">
              <a:spcBef>
                <a:spcPts val="0"/>
              </a:spcBef>
            </a:pPr>
            <a:r>
              <a:rPr lang="en-US" sz="2800" dirty="0" smtClean="0">
                <a:solidFill>
                  <a:schemeClr val="tx1">
                    <a:lumMod val="85000"/>
                  </a:schemeClr>
                </a:solidFill>
                <a:ea typeface="+mj-ea"/>
                <a:cs typeface="+mj-cs"/>
              </a:rPr>
              <a:t>Classroom</a:t>
            </a:r>
          </a:p>
          <a:p>
            <a:pPr algn="l">
              <a:spcBef>
                <a:spcPts val="0"/>
              </a:spcBef>
            </a:pPr>
            <a:endParaRPr lang="en-US" sz="2800" dirty="0" smtClean="0"/>
          </a:p>
          <a:p>
            <a:pPr algn="l">
              <a:spcBef>
                <a:spcPts val="0"/>
              </a:spcBef>
            </a:pPr>
            <a:r>
              <a:rPr lang="en-US" sz="2800" dirty="0" smtClean="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18" name="Straight Connector 17"/>
          <p:cNvCxnSpPr/>
          <p:nvPr/>
        </p:nvCxnSpPr>
        <p:spPr>
          <a:xfrm flipH="1">
            <a:off x="2994194" y="16002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048136"/>
      </p:ext>
    </p:extLst>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p:cNvSpPr txBox="1">
            <a:spLocks/>
          </p:cNvSpPr>
          <p:nvPr/>
        </p:nvSpPr>
        <p:spPr>
          <a:xfrm>
            <a:off x="5839326" y="2209800"/>
            <a:ext cx="2923674" cy="2438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3000"/>
              </a:spcBef>
            </a:pPr>
            <a:r>
              <a:rPr lang="en-US" sz="2800" dirty="0">
                <a:solidFill>
                  <a:schemeClr val="tx1">
                    <a:lumMod val="85000"/>
                  </a:schemeClr>
                </a:solidFill>
                <a:ea typeface="+mj-ea"/>
                <a:cs typeface="+mj-cs"/>
              </a:rPr>
              <a:t>Project History</a:t>
            </a:r>
          </a:p>
          <a:p>
            <a:pPr algn="l">
              <a:spcBef>
                <a:spcPts val="3000"/>
              </a:spcBef>
            </a:pPr>
            <a:r>
              <a:rPr lang="en-US" sz="2800" b="1" dirty="0">
                <a:solidFill>
                  <a:schemeClr val="accent6"/>
                </a:solidFill>
              </a:rPr>
              <a:t>Building Overview</a:t>
            </a:r>
          </a:p>
          <a:p>
            <a:pPr algn="l">
              <a:spcBef>
                <a:spcPts val="3000"/>
              </a:spcBef>
            </a:pPr>
            <a:r>
              <a:rPr lang="en-US" sz="2800" dirty="0">
                <a:solidFill>
                  <a:schemeClr val="tx1">
                    <a:lumMod val="85000"/>
                  </a:schemeClr>
                </a:solidFill>
                <a:ea typeface="+mj-ea"/>
                <a:cs typeface="+mj-cs"/>
              </a:rPr>
              <a:t>Design Concept</a:t>
            </a:r>
          </a:p>
        </p:txBody>
      </p:sp>
      <p:sp>
        <p:nvSpPr>
          <p:cNvPr id="10" name="Title 1"/>
          <p:cNvSpPr txBox="1">
            <a:spLocks/>
          </p:cNvSpPr>
          <p:nvPr/>
        </p:nvSpPr>
        <p:spPr>
          <a:xfrm>
            <a:off x="18288000" y="6302375"/>
            <a:ext cx="9144000" cy="555625"/>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chemeClr val="tx1">
                    <a:lumMod val="85000"/>
                  </a:schemeClr>
                </a:solidFill>
              </a:rPr>
              <a:t>Lighting | Electrical | </a:t>
            </a:r>
            <a:r>
              <a:rPr lang="en-US" sz="2000" dirty="0" smtClean="0">
                <a:solidFill>
                  <a:schemeClr val="tx1">
                    <a:lumMod val="85000"/>
                  </a:schemeClr>
                </a:solidFill>
              </a:rPr>
              <a:t>Daylighting | Acoustical | </a:t>
            </a:r>
            <a:r>
              <a:rPr lang="en-US" sz="2000" b="1" dirty="0" smtClean="0">
                <a:solidFill>
                  <a:schemeClr val="accent6"/>
                </a:solidFill>
              </a:rPr>
              <a:t>Architectural</a:t>
            </a:r>
            <a:r>
              <a:rPr lang="en-US" sz="2000" dirty="0" smtClean="0">
                <a:solidFill>
                  <a:schemeClr val="tx1">
                    <a:lumMod val="85000"/>
                  </a:schemeClr>
                </a:solidFill>
              </a:rPr>
              <a:t>                                           P5</a:t>
            </a:r>
          </a:p>
        </p:txBody>
      </p:sp>
      <p:pic>
        <p:nvPicPr>
          <p:cNvPr id="15" name="Picture 2" descr="V:\Desktop\Fall 2013\THESIS\image\t3\digram\5.jpg"/>
          <p:cNvPicPr>
            <a:picLocks noChangeAspect="1" noChangeArrowheads="1"/>
          </p:cNvPicPr>
          <p:nvPr/>
        </p:nvPicPr>
        <p:blipFill rotWithShape="1">
          <a:blip r:embed="rId2">
            <a:extLst>
              <a:ext uri="{28A0092B-C50C-407E-A947-70E740481C1C}">
                <a14:useLocalDpi xmlns:a14="http://schemas.microsoft.com/office/drawing/2010/main" val="0"/>
              </a:ext>
            </a:extLst>
          </a:blip>
          <a:srcRect t="8102"/>
          <a:stretch/>
        </p:blipFill>
        <p:spPr bwMode="auto">
          <a:xfrm>
            <a:off x="9144000" y="555625"/>
            <a:ext cx="9144000" cy="6302375"/>
          </a:xfrm>
          <a:prstGeom prst="rect">
            <a:avLst/>
          </a:prstGeom>
          <a:noFill/>
          <a:extLst>
            <a:ext uri="{909E8E84-426E-40DD-AFC4-6F175D3DCCD1}">
              <a14:hiddenFill xmlns:a14="http://schemas.microsoft.com/office/drawing/2010/main">
                <a:solidFill>
                  <a:srgbClr val="FFFFFF"/>
                </a:solidFill>
              </a14:hiddenFill>
            </a:ext>
          </a:extLst>
        </p:spPr>
      </p:pic>
      <p:sp>
        <p:nvSpPr>
          <p:cNvPr id="12" name="Subtitle 7"/>
          <p:cNvSpPr txBox="1">
            <a:spLocks/>
          </p:cNvSpPr>
          <p:nvPr/>
        </p:nvSpPr>
        <p:spPr>
          <a:xfrm>
            <a:off x="18745200" y="387484"/>
            <a:ext cx="8153400" cy="5914891"/>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en-US" sz="2000" dirty="0" smtClean="0">
                <a:solidFill>
                  <a:schemeClr val="tx1"/>
                </a:solidFill>
              </a:rPr>
              <a:t>Artificial landscape plinth is built around the museum, serving as the roof of basement and theater.</a:t>
            </a:r>
          </a:p>
          <a:p>
            <a:pPr marL="342900" indent="-342900" algn="l">
              <a:buFont typeface="Arial" panose="020B0604020202020204" pitchFamily="34" charset="0"/>
              <a:buChar char="•"/>
            </a:pPr>
            <a:endParaRPr lang="en-US" sz="2000" dirty="0">
              <a:solidFill>
                <a:schemeClr val="tx1"/>
              </a:solidFill>
            </a:endParaRPr>
          </a:p>
          <a:p>
            <a:pPr marL="342900" indent="-342900" algn="l">
              <a:buFont typeface="Arial" panose="020B0604020202020204" pitchFamily="34" charset="0"/>
              <a:buChar char="•"/>
            </a:pPr>
            <a:r>
              <a:rPr lang="en-US" sz="2000" dirty="0" smtClean="0">
                <a:solidFill>
                  <a:schemeClr val="tx1"/>
                </a:solidFill>
              </a:rPr>
              <a:t>Precast concrete panel is assembled into a iconic textured facade. A 150 feet long escalator cartridge is attached on the facade to provide a unique riding experience.</a:t>
            </a:r>
          </a:p>
          <a:p>
            <a:pPr marL="342900" indent="-342900" algn="l">
              <a:buFont typeface="Arial" panose="020B0604020202020204" pitchFamily="34" charset="0"/>
              <a:buChar char="•"/>
            </a:pPr>
            <a:endParaRPr lang="en-US" sz="2000" dirty="0" smtClean="0">
              <a:solidFill>
                <a:schemeClr val="tx1"/>
              </a:solidFill>
            </a:endParaRPr>
          </a:p>
          <a:p>
            <a:pPr marL="342900" indent="-342900" algn="l">
              <a:buFont typeface="Arial" panose="020B0604020202020204" pitchFamily="34" charset="0"/>
              <a:buChar char="•"/>
            </a:pPr>
            <a:r>
              <a:rPr lang="en-US" sz="2000" dirty="0" smtClean="0">
                <a:solidFill>
                  <a:schemeClr val="tx1"/>
                </a:solidFill>
              </a:rPr>
              <a:t>Atrium on the south east corner of the building replaced precast concrete with glazings, brings daylight into the space as well as a excellent view.</a:t>
            </a:r>
          </a:p>
          <a:p>
            <a:pPr marL="342900" indent="-342900" algn="l">
              <a:buFont typeface="Arial" panose="020B0604020202020204" pitchFamily="34" charset="0"/>
              <a:buChar char="•"/>
            </a:pPr>
            <a:endParaRPr lang="en-US" sz="2000" dirty="0">
              <a:solidFill>
                <a:schemeClr val="tx1"/>
              </a:solidFill>
            </a:endParaRPr>
          </a:p>
          <a:p>
            <a:pPr marL="342900" indent="-342900" algn="l">
              <a:buFont typeface="Arial" panose="020B0604020202020204" pitchFamily="34" charset="0"/>
              <a:buChar char="•"/>
            </a:pPr>
            <a:endParaRPr lang="en-US" sz="2000" dirty="0">
              <a:solidFill>
                <a:schemeClr val="tx1"/>
              </a:solidFill>
            </a:endParaRPr>
          </a:p>
          <a:p>
            <a:pPr marL="342900" indent="-342900" algn="l">
              <a:buFont typeface="Arial" panose="020B0604020202020204" pitchFamily="34" charset="0"/>
              <a:buChar char="•"/>
            </a:pPr>
            <a:endParaRPr lang="en-US" sz="2000" dirty="0" smtClean="0">
              <a:solidFill>
                <a:schemeClr val="tx1"/>
              </a:solidFill>
            </a:endParaRPr>
          </a:p>
          <a:p>
            <a:pPr algn="l"/>
            <a:endParaRPr lang="en-US" sz="2000" dirty="0" smtClean="0">
              <a:solidFill>
                <a:schemeClr val="tx1"/>
              </a:solidFill>
            </a:endParaRPr>
          </a:p>
          <a:p>
            <a:pPr algn="l"/>
            <a:r>
              <a:rPr lang="en-US" sz="2000" dirty="0" smtClean="0"/>
              <a:t/>
            </a:r>
            <a:br>
              <a:rPr lang="en-US" sz="2000" dirty="0" smtClean="0"/>
            </a:br>
            <a:endParaRPr lang="en-US" sz="2000" dirty="0">
              <a:solidFill>
                <a:schemeClr val="tx1"/>
              </a:solidFill>
            </a:endParaRPr>
          </a:p>
        </p:txBody>
      </p:sp>
      <p:sp>
        <p:nvSpPr>
          <p:cNvPr id="2" name="Subtitle 1"/>
          <p:cNvSpPr>
            <a:spLocks noGrp="1"/>
          </p:cNvSpPr>
          <p:nvPr>
            <p:ph type="subTitle" idx="1"/>
          </p:nvPr>
        </p:nvSpPr>
        <p:spPr/>
        <p:txBody>
          <a:bodyPr/>
          <a:lstStyle/>
          <a:p>
            <a:endParaRPr lang="en-US"/>
          </a:p>
        </p:txBody>
      </p:sp>
      <p:cxnSp>
        <p:nvCxnSpPr>
          <p:cNvPr id="14" name="Straight Connector 13"/>
          <p:cNvCxnSpPr/>
          <p:nvPr/>
        </p:nvCxnSpPr>
        <p:spPr>
          <a:xfrm>
            <a:off x="4348716" y="1600200"/>
            <a:ext cx="0" cy="16764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348716" y="3276600"/>
            <a:ext cx="12954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Subtitle 2"/>
          <p:cNvSpPr txBox="1">
            <a:spLocks/>
          </p:cNvSpPr>
          <p:nvPr/>
        </p:nvSpPr>
        <p:spPr>
          <a:xfrm>
            <a:off x="762000" y="1295400"/>
            <a:ext cx="2466474" cy="389538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0"/>
              </a:spcBef>
            </a:pPr>
            <a:r>
              <a:rPr lang="en-US" sz="2800" b="1" dirty="0" smtClean="0">
                <a:solidFill>
                  <a:schemeClr val="accent6"/>
                </a:solidFill>
              </a:rPr>
              <a:t>Introduction</a:t>
            </a:r>
          </a:p>
          <a:p>
            <a:pPr algn="l">
              <a:spcBef>
                <a:spcPts val="0"/>
              </a:spcBef>
            </a:pPr>
            <a:endParaRPr lang="en-US" sz="2800" dirty="0" smtClean="0">
              <a:solidFill>
                <a:schemeClr val="accent6"/>
              </a:solidFill>
            </a:endParaRPr>
          </a:p>
          <a:p>
            <a:pPr algn="l">
              <a:spcBef>
                <a:spcPts val="0"/>
              </a:spcBef>
            </a:pPr>
            <a:r>
              <a:rPr lang="en-US" sz="2800" dirty="0" smtClean="0">
                <a:solidFill>
                  <a:schemeClr val="tx1">
                    <a:lumMod val="85000"/>
                  </a:schemeClr>
                </a:solidFill>
                <a:ea typeface="+mj-ea"/>
                <a:cs typeface="+mj-cs"/>
              </a:rPr>
              <a:t>Classroom</a:t>
            </a:r>
          </a:p>
          <a:p>
            <a:pPr algn="l">
              <a:spcBef>
                <a:spcPts val="0"/>
              </a:spcBef>
            </a:pPr>
            <a:endParaRPr lang="en-US" sz="2800" dirty="0" smtClean="0"/>
          </a:p>
          <a:p>
            <a:pPr algn="l">
              <a:spcBef>
                <a:spcPts val="0"/>
              </a:spcBef>
            </a:pPr>
            <a:r>
              <a:rPr lang="en-US" sz="2800" dirty="0" smtClean="0">
                <a:solidFill>
                  <a:schemeClr val="tx1">
                    <a:lumMod val="85000"/>
                  </a:schemeClr>
                </a:solidFill>
              </a:rPr>
              <a:t>Theater</a:t>
            </a:r>
          </a:p>
          <a:p>
            <a:pPr algn="l">
              <a:spcBef>
                <a:spcPts val="0"/>
              </a:spcBef>
            </a:pPr>
            <a:endParaRPr lang="en-US" sz="2800" dirty="0" smtClean="0">
              <a:solidFill>
                <a:schemeClr val="tx1">
                  <a:lumMod val="85000"/>
                </a:schemeClr>
              </a:solidFill>
            </a:endParaRPr>
          </a:p>
          <a:p>
            <a:pPr algn="l">
              <a:spcBef>
                <a:spcPts val="0"/>
              </a:spcBef>
            </a:pPr>
            <a:r>
              <a:rPr lang="en-US" sz="2800" dirty="0" smtClean="0">
                <a:solidFill>
                  <a:schemeClr val="tx1">
                    <a:lumMod val="85000"/>
                  </a:schemeClr>
                </a:solidFill>
                <a:ea typeface="+mj-ea"/>
                <a:cs typeface="+mj-cs"/>
              </a:rPr>
              <a:t>Façade</a:t>
            </a:r>
          </a:p>
          <a:p>
            <a:pPr algn="l">
              <a:spcBef>
                <a:spcPts val="0"/>
              </a:spcBef>
            </a:pPr>
            <a:endParaRPr lang="en-US" sz="2800" dirty="0" smtClean="0"/>
          </a:p>
          <a:p>
            <a:pPr algn="l">
              <a:spcBef>
                <a:spcPts val="0"/>
              </a:spcBef>
            </a:pPr>
            <a:r>
              <a:rPr lang="en-US" sz="2800" dirty="0" smtClean="0">
                <a:solidFill>
                  <a:schemeClr val="tx1">
                    <a:lumMod val="85000"/>
                  </a:schemeClr>
                </a:solidFill>
                <a:ea typeface="+mj-ea"/>
                <a:cs typeface="+mj-cs"/>
              </a:rPr>
              <a:t>Summary</a:t>
            </a:r>
          </a:p>
        </p:txBody>
      </p:sp>
      <p:cxnSp>
        <p:nvCxnSpPr>
          <p:cNvPr id="18" name="Straight Connector 17"/>
          <p:cNvCxnSpPr/>
          <p:nvPr/>
        </p:nvCxnSpPr>
        <p:spPr>
          <a:xfrm flipH="1">
            <a:off x="2994194" y="1600200"/>
            <a:ext cx="1349206"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71821"/>
      </p:ext>
    </p:extLst>
  </p:cSld>
  <p:clrMapOvr>
    <a:masterClrMapping/>
  </p:clrMapOvr>
  <mc:AlternateContent xmlns:mc="http://schemas.openxmlformats.org/markup-compatibility/2006">
    <mc:Choice xmlns:p14="http://schemas.microsoft.com/office/powerpoint/2010/main" Requires="p14">
      <p:transition spd="med" p14:dur="700" advTm="11000">
        <p:fade/>
      </p:transition>
    </mc:Choice>
    <mc:Fallback>
      <p:transition spd="med" advTm="11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1491</TotalTime>
  <Words>2626</Words>
  <Application>Microsoft Office PowerPoint</Application>
  <PresentationFormat>Custom</PresentationFormat>
  <Paragraphs>860</Paragraphs>
  <Slides>50</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Office Theme</vt:lpstr>
      <vt:lpstr>Worksheet</vt:lpstr>
      <vt:lpstr>Perot Museum of Nature and Science Final Lighting Design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Yucheng Lu</dc:creator>
  <cp:lastModifiedBy>PSUAE</cp:lastModifiedBy>
  <cp:revision>109</cp:revision>
  <dcterms:created xsi:type="dcterms:W3CDTF">2006-08-16T00:00:00Z</dcterms:created>
  <dcterms:modified xsi:type="dcterms:W3CDTF">2014-04-14T08:28:43Z</dcterms:modified>
</cp:coreProperties>
</file>